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14"/>
  </p:notesMasterIdLst>
  <p:sldIdLst>
    <p:sldId id="815" r:id="rId5"/>
    <p:sldId id="819" r:id="rId6"/>
    <p:sldId id="816" r:id="rId7"/>
    <p:sldId id="834" r:id="rId8"/>
    <p:sldId id="835" r:id="rId9"/>
    <p:sldId id="818" r:id="rId10"/>
    <p:sldId id="832" r:id="rId11"/>
    <p:sldId id="833" r:id="rId12"/>
    <p:sldId id="836"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A1694C8A-D095-4C7B-A265-FFB7E4F01871}">
          <p14:sldIdLst>
            <p14:sldId id="815"/>
            <p14:sldId id="819"/>
          </p14:sldIdLst>
        </p14:section>
        <p14:section name="2021 Virtual Global Hackathon" id="{301E8A9D-D175-4475-B5AB-7E3E5502F9B4}">
          <p14:sldIdLst>
            <p14:sldId id="816"/>
            <p14:sldId id="834"/>
            <p14:sldId id="835"/>
            <p14:sldId id="818"/>
            <p14:sldId id="832"/>
            <p14:sldId id="833"/>
            <p14:sldId id="836"/>
          </p14:sldIdLst>
        </p14:section>
        <p14:section name="Outro" id="{E74E53D6-07F6-4DEB-B427-D9B91CED1BE8}">
          <p14:sldIdLst/>
        </p14:section>
        <p14:section name="Appendix" id="{420383D9-84DF-4481-BEBC-64DE8CA229FD}">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F78DB25-F423-4184-880D-88845FB7B148}" v="47" dt="2021-08-06T09:53:03.08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2" d="100"/>
          <a:sy n="62" d="100"/>
        </p:scale>
        <p:origin x="804" y="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ableStyles" Target="tableStyle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presProps" Target="presProps.xml"/><Relationship Id="rId10" Type="http://schemas.openxmlformats.org/officeDocument/2006/relationships/slide" Target="slides/slide6.xml"/><Relationship Id="rId19"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FDD4C4-F40F-4101-9B71-5C520A0188F5}" type="datetimeFigureOut">
              <a:rPr lang="en-US" smtClean="0"/>
              <a:t>8/6/2021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3795529-2C3D-4FC7-918F-13282A42B0E7}" type="slidenum">
              <a:rPr lang="en-US" smtClean="0"/>
              <a:t>‹#›</a:t>
            </a:fld>
            <a:endParaRPr lang="en-US"/>
          </a:p>
        </p:txBody>
      </p:sp>
    </p:spTree>
    <p:extLst>
      <p:ext uri="{BB962C8B-B14F-4D97-AF65-F5344CB8AC3E}">
        <p14:creationId xmlns:p14="http://schemas.microsoft.com/office/powerpoint/2010/main" val="16362137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3795529-2C3D-4FC7-918F-13282A42B0E7}" type="slidenum">
              <a:rPr lang="en-US" smtClean="0"/>
              <a:t>1</a:t>
            </a:fld>
            <a:endParaRPr lang="en-US"/>
          </a:p>
        </p:txBody>
      </p:sp>
    </p:spTree>
    <p:extLst>
      <p:ext uri="{BB962C8B-B14F-4D97-AF65-F5344CB8AC3E}">
        <p14:creationId xmlns:p14="http://schemas.microsoft.com/office/powerpoint/2010/main" val="82722349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8932558" y="5870575"/>
            <a:ext cx="1600200" cy="377825"/>
          </a:xfrm>
        </p:spPr>
        <p:txBody>
          <a:bodyPr/>
          <a:lstStyle/>
          <a:p>
            <a:fld id="{B61BEF0D-F0BB-DE4B-95CE-6DB70DBA9567}" type="datetimeFigureOut">
              <a:rPr lang="en-US" dirty="0"/>
              <a:pPr/>
              <a:t>8/6/2021</a:t>
            </a:fld>
            <a:endParaRPr lang="en-US"/>
          </a:p>
        </p:txBody>
      </p:sp>
      <p:sp>
        <p:nvSpPr>
          <p:cNvPr id="5" name="Footer Placeholder 4"/>
          <p:cNvSpPr>
            <a:spLocks noGrp="1"/>
          </p:cNvSpPr>
          <p:nvPr>
            <p:ph type="ftr" sz="quarter" idx="11"/>
          </p:nvPr>
        </p:nvSpPr>
        <p:spPr>
          <a:xfrm>
            <a:off x="3962399" y="5870575"/>
            <a:ext cx="4893958" cy="377825"/>
          </a:xfrm>
        </p:spPr>
        <p:txBody>
          <a:bodyPr/>
          <a:lstStyle/>
          <a:p>
            <a:endParaRPr lang="en-US"/>
          </a:p>
        </p:txBody>
      </p:sp>
      <p:sp>
        <p:nvSpPr>
          <p:cNvPr id="6" name="Slide Number Placeholder 5"/>
          <p:cNvSpPr>
            <a:spLocks noGrp="1"/>
          </p:cNvSpPr>
          <p:nvPr>
            <p:ph type="sldNum" sz="quarter" idx="12"/>
          </p:nvPr>
        </p:nvSpPr>
        <p:spPr>
          <a:xfrm>
            <a:off x="10608958" y="5870575"/>
            <a:ext cx="551167" cy="377825"/>
          </a:xfrm>
        </p:spPr>
        <p:txBody>
          <a:bodyPr/>
          <a:lstStyle/>
          <a:p>
            <a:fld id="{D57F1E4F-1CFF-5643-939E-217C01CDF565}" type="slidenum">
              <a:rPr lang="en-US" dirty="0"/>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8/6/2021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8/6/2021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8/6/2021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8/6/2021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8/6/2021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8/6/2021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8/6/2021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
        <p:nvSpPr>
          <p:cNvPr id="8" name="Title 1"/>
          <p:cNvSpPr>
            <a:spLocks noGrp="1"/>
          </p:cNvSpPr>
          <p:nvPr>
            <p:ph type="title"/>
          </p:nvPr>
        </p:nvSpPr>
        <p:spPr>
          <a:xfrm>
            <a:off x="685801" y="609600"/>
            <a:ext cx="10131425" cy="1456267"/>
          </a:xfrm>
        </p:spPr>
        <p:txBody>
          <a:bodyPr/>
          <a:lstStyle/>
          <a:p>
            <a:r>
              <a:rPr lang="en-US"/>
              <a:t>Click to edit Master title style</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8/6/2021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8/6/2021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8/6/2021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61BEF0D-F0BB-DE4B-95CE-6DB70DBA9567}" type="datetimeFigureOut">
              <a:rPr lang="en-US" dirty="0"/>
              <a:pPr/>
              <a:t>8/6/2021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61BEF0D-F0BB-DE4B-95CE-6DB70DBA9567}" type="datetimeFigureOut">
              <a:rPr lang="en-US" dirty="0"/>
              <a:pPr/>
              <a:t>8/6/2021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61BEF0D-F0BB-DE4B-95CE-6DB70DBA9567}" type="datetimeFigureOut">
              <a:rPr lang="en-US" dirty="0"/>
              <a:pPr/>
              <a:t>8/6/2021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B61BEF0D-F0BB-DE4B-95CE-6DB70DBA9567}" type="datetimeFigureOut">
              <a:rPr lang="en-US" dirty="0"/>
              <a:pPr/>
              <a:t>8/6/2021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8/6/2021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8/6/2021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8/6/2021</a:t>
            </a:fld>
            <a:endParaRPr lang="en-US"/>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8" r:id="rId14"/>
    <p:sldLayoutId id="2147483667" r:id="rId15"/>
    <p:sldLayoutId id="2147483658" r:id="rId16"/>
    <p:sldLayoutId id="2147483659"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hemeOverride" Target="../theme/themeOverride1.xml"/><Relationship Id="rId5" Type="http://schemas.openxmlformats.org/officeDocument/2006/relationships/image" Target="../media/image4.png"/><Relationship Id="rId4" Type="http://schemas.openxmlformats.org/officeDocument/2006/relationships/image" Target="../media/image1.jpeg"/></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hemeOverride" Target="../theme/themeOverride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8" Type="http://schemas.openxmlformats.org/officeDocument/2006/relationships/image" Target="../media/image12.jpg"/><Relationship Id="rId3" Type="http://schemas.openxmlformats.org/officeDocument/2006/relationships/image" Target="../media/image1.jpeg"/><Relationship Id="rId7" Type="http://schemas.openxmlformats.org/officeDocument/2006/relationships/image" Target="../media/image11.jpg"/><Relationship Id="rId2" Type="http://schemas.openxmlformats.org/officeDocument/2006/relationships/slideLayout" Target="../slideLayouts/slideLayout1.xml"/><Relationship Id="rId1" Type="http://schemas.openxmlformats.org/officeDocument/2006/relationships/themeOverride" Target="../theme/themeOverride3.xml"/><Relationship Id="rId6" Type="http://schemas.openxmlformats.org/officeDocument/2006/relationships/image" Target="../media/image10.jpg"/><Relationship Id="rId5" Type="http://schemas.openxmlformats.org/officeDocument/2006/relationships/image" Target="../media/image9.PNG"/><Relationship Id="rId4" Type="http://schemas.openxmlformats.org/officeDocument/2006/relationships/image" Target="../media/image8.jpg"/></Relationships>
</file>

<file path=ppt/slides/_rels/slide4.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jpeg"/><Relationship Id="rId7" Type="http://schemas.openxmlformats.org/officeDocument/2006/relationships/image" Target="../media/image16.svg"/><Relationship Id="rId2" Type="http://schemas.openxmlformats.org/officeDocument/2006/relationships/slideLayout" Target="../slideLayouts/slideLayout1.xml"/><Relationship Id="rId1" Type="http://schemas.openxmlformats.org/officeDocument/2006/relationships/themeOverride" Target="../theme/themeOverride4.xml"/><Relationship Id="rId6" Type="http://schemas.openxmlformats.org/officeDocument/2006/relationships/image" Target="../media/image15.png"/><Relationship Id="rId5" Type="http://schemas.openxmlformats.org/officeDocument/2006/relationships/image" Target="../media/image14.svg"/><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jpeg"/><Relationship Id="rId7" Type="http://schemas.openxmlformats.org/officeDocument/2006/relationships/image" Target="../media/image19.svg"/><Relationship Id="rId2" Type="http://schemas.openxmlformats.org/officeDocument/2006/relationships/slideLayout" Target="../slideLayouts/slideLayout1.xml"/><Relationship Id="rId1" Type="http://schemas.openxmlformats.org/officeDocument/2006/relationships/themeOverride" Target="../theme/themeOverride5.xml"/><Relationship Id="rId6" Type="http://schemas.openxmlformats.org/officeDocument/2006/relationships/image" Target="../media/image18.png"/><Relationship Id="rId5" Type="http://schemas.openxmlformats.org/officeDocument/2006/relationships/image" Target="../media/image14.sv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22.png"/><Relationship Id="rId2" Type="http://schemas.openxmlformats.org/officeDocument/2006/relationships/slideLayout" Target="../slideLayouts/slideLayout1.xml"/><Relationship Id="rId1" Type="http://schemas.openxmlformats.org/officeDocument/2006/relationships/themeOverride" Target="../theme/themeOverride6.xml"/><Relationship Id="rId6" Type="http://schemas.openxmlformats.org/officeDocument/2006/relationships/image" Target="../media/image21.png"/><Relationship Id="rId5" Type="http://schemas.openxmlformats.org/officeDocument/2006/relationships/image" Target="../media/image14.sv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8" Type="http://schemas.openxmlformats.org/officeDocument/2006/relationships/image" Target="../media/image25.jpg"/><Relationship Id="rId3" Type="http://schemas.openxmlformats.org/officeDocument/2006/relationships/image" Target="../media/image1.jpeg"/><Relationship Id="rId7" Type="http://schemas.openxmlformats.org/officeDocument/2006/relationships/image" Target="../media/image24.jpg"/><Relationship Id="rId2" Type="http://schemas.openxmlformats.org/officeDocument/2006/relationships/slideLayout" Target="../slideLayouts/slideLayout1.xml"/><Relationship Id="rId1" Type="http://schemas.openxmlformats.org/officeDocument/2006/relationships/themeOverride" Target="../theme/themeOverride7.xml"/><Relationship Id="rId6" Type="http://schemas.openxmlformats.org/officeDocument/2006/relationships/image" Target="../media/image23.png"/><Relationship Id="rId5" Type="http://schemas.openxmlformats.org/officeDocument/2006/relationships/image" Target="../media/image14.sv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1.jpeg"/><Relationship Id="rId7" Type="http://schemas.openxmlformats.org/officeDocument/2006/relationships/image" Target="../media/image27.svg"/><Relationship Id="rId2" Type="http://schemas.openxmlformats.org/officeDocument/2006/relationships/slideLayout" Target="../slideLayouts/slideLayout1.xml"/><Relationship Id="rId1" Type="http://schemas.openxmlformats.org/officeDocument/2006/relationships/themeOverride" Target="../theme/themeOverride8.xml"/><Relationship Id="rId6" Type="http://schemas.openxmlformats.org/officeDocument/2006/relationships/image" Target="../media/image26.png"/><Relationship Id="rId5" Type="http://schemas.openxmlformats.org/officeDocument/2006/relationships/image" Target="../media/image14.svg"/><Relationship Id="rId4" Type="http://schemas.openxmlformats.org/officeDocument/2006/relationships/image" Target="../media/image13.png"/><Relationship Id="rId9" Type="http://schemas.openxmlformats.org/officeDocument/2006/relationships/image" Target="../media/image29.png"/></Relationships>
</file>

<file path=ppt/slides/_rels/slide9.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1.jpe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a:blip r:embed="rId4"/>
          <a:stretch/>
        </a:blipFill>
        <a:effectLst/>
      </p:bgPr>
    </p:bg>
    <p:spTree>
      <p:nvGrpSpPr>
        <p:cNvPr id="1" name=""/>
        <p:cNvGrpSpPr/>
        <p:nvPr/>
      </p:nvGrpSpPr>
      <p:grpSpPr>
        <a:xfrm>
          <a:off x="0" y="0"/>
          <a:ext cx="0" cy="0"/>
          <a:chOff x="0" y="0"/>
          <a:chExt cx="0" cy="0"/>
        </a:xfrm>
      </p:grpSpPr>
      <p:sp>
        <p:nvSpPr>
          <p:cNvPr id="5" name="Title 5">
            <a:extLst>
              <a:ext uri="{FF2B5EF4-FFF2-40B4-BE49-F238E27FC236}">
                <a16:creationId xmlns:a16="http://schemas.microsoft.com/office/drawing/2014/main" id="{0E2D39A7-976F-4A31-A3FA-4318B82DA132}"/>
              </a:ext>
            </a:extLst>
          </p:cNvPr>
          <p:cNvSpPr>
            <a:spLocks noGrp="1"/>
          </p:cNvSpPr>
          <p:nvPr>
            <p:ph type="ctrTitle"/>
          </p:nvPr>
        </p:nvSpPr>
        <p:spPr>
          <a:xfrm>
            <a:off x="1649383" y="230678"/>
            <a:ext cx="8606979" cy="1033043"/>
          </a:xfrm>
        </p:spPr>
        <p:txBody>
          <a:bodyPr>
            <a:normAutofit/>
          </a:bodyPr>
          <a:lstStyle/>
          <a:p>
            <a:pPr algn="ctr"/>
            <a:r>
              <a:rPr lang="en-US" b="1" dirty="0">
                <a:solidFill>
                  <a:schemeClr val="accent2">
                    <a:lumMod val="20000"/>
                    <a:lumOff val="80000"/>
                  </a:schemeClr>
                </a:solidFill>
                <a:latin typeface="+mn-lt"/>
                <a:cs typeface="Arial" panose="020B0604020202020204" pitchFamily="34" charset="0"/>
              </a:rPr>
              <a:t>Team Code Fellas</a:t>
            </a:r>
          </a:p>
        </p:txBody>
      </p:sp>
      <p:pic>
        <p:nvPicPr>
          <p:cNvPr id="4" name="Picture 3">
            <a:extLst>
              <a:ext uri="{FF2B5EF4-FFF2-40B4-BE49-F238E27FC236}">
                <a16:creationId xmlns:a16="http://schemas.microsoft.com/office/drawing/2014/main" id="{260193D2-0FD4-4ACE-B3AC-953CF5D4E947}"/>
              </a:ext>
            </a:extLst>
          </p:cNvPr>
          <p:cNvPicPr>
            <a:picLocks noChangeAspect="1"/>
          </p:cNvPicPr>
          <p:nvPr/>
        </p:nvPicPr>
        <p:blipFill rotWithShape="1">
          <a:blip r:embed="rId5"/>
          <a:srcRect t="23724" r="1" b="3653"/>
          <a:stretch/>
        </p:blipFill>
        <p:spPr>
          <a:xfrm>
            <a:off x="1141029" y="1548551"/>
            <a:ext cx="9677660" cy="45234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348231834"/>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showMasterSp="0">
  <p:cSld>
    <p:bg>
      <p:bgPr>
        <a:blipFill>
          <a:blip r:embed="rId3"/>
          <a:stretch/>
        </a:blipFill>
        <a:effectLst/>
      </p:bgPr>
    </p:bg>
    <p:spTree>
      <p:nvGrpSpPr>
        <p:cNvPr id="1" name=""/>
        <p:cNvGrpSpPr/>
        <p:nvPr/>
      </p:nvGrpSpPr>
      <p:grpSpPr>
        <a:xfrm>
          <a:off x="0" y="0"/>
          <a:ext cx="0" cy="0"/>
          <a:chOff x="0" y="0"/>
          <a:chExt cx="0" cy="0"/>
        </a:xfrm>
      </p:grpSpPr>
      <p:sp>
        <p:nvSpPr>
          <p:cNvPr id="5" name="Title 5">
            <a:extLst>
              <a:ext uri="{FF2B5EF4-FFF2-40B4-BE49-F238E27FC236}">
                <a16:creationId xmlns:a16="http://schemas.microsoft.com/office/drawing/2014/main" id="{0E2D39A7-976F-4A31-A3FA-4318B82DA132}"/>
              </a:ext>
            </a:extLst>
          </p:cNvPr>
          <p:cNvSpPr>
            <a:spLocks noGrp="1"/>
          </p:cNvSpPr>
          <p:nvPr>
            <p:ph type="ctrTitle"/>
          </p:nvPr>
        </p:nvSpPr>
        <p:spPr>
          <a:xfrm>
            <a:off x="1649383" y="230679"/>
            <a:ext cx="8606979" cy="896190"/>
          </a:xfrm>
        </p:spPr>
        <p:txBody>
          <a:bodyPr>
            <a:normAutofit/>
          </a:bodyPr>
          <a:lstStyle/>
          <a:p>
            <a:pPr algn="ctr"/>
            <a:r>
              <a:rPr lang="en-US" b="1" dirty="0">
                <a:solidFill>
                  <a:schemeClr val="accent2">
                    <a:lumMod val="20000"/>
                    <a:lumOff val="80000"/>
                  </a:schemeClr>
                </a:solidFill>
                <a:latin typeface="+mn-lt"/>
              </a:rPr>
              <a:t>SNF Assist</a:t>
            </a:r>
          </a:p>
        </p:txBody>
      </p:sp>
      <p:sp>
        <p:nvSpPr>
          <p:cNvPr id="10" name="Text Placeholder 12">
            <a:extLst>
              <a:ext uri="{FF2B5EF4-FFF2-40B4-BE49-F238E27FC236}">
                <a16:creationId xmlns:a16="http://schemas.microsoft.com/office/drawing/2014/main" id="{877620E6-8552-4061-9420-4F8CE621D153}"/>
              </a:ext>
            </a:extLst>
          </p:cNvPr>
          <p:cNvSpPr txBox="1">
            <a:spLocks/>
          </p:cNvSpPr>
          <p:nvPr/>
        </p:nvSpPr>
        <p:spPr>
          <a:xfrm>
            <a:off x="2375994" y="2944880"/>
            <a:ext cx="7440011" cy="702582"/>
          </a:xfrm>
          <a:prstGeom prst="rect">
            <a:avLst/>
          </a:prstGeom>
        </p:spPr>
        <p:txBody>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buNone/>
            </a:pPr>
            <a:endParaRPr lang="en-US" dirty="0">
              <a:latin typeface="Franklin Gothic Medium" panose="020B0603020102020204" pitchFamily="34" charset="0"/>
            </a:endParaRPr>
          </a:p>
        </p:txBody>
      </p:sp>
      <p:pic>
        <p:nvPicPr>
          <p:cNvPr id="2" name="Picture 1">
            <a:extLst>
              <a:ext uri="{FF2B5EF4-FFF2-40B4-BE49-F238E27FC236}">
                <a16:creationId xmlns:a16="http://schemas.microsoft.com/office/drawing/2014/main" id="{3226D1BB-3F21-49C2-98B1-B2D0379CFD68}"/>
              </a:ext>
            </a:extLst>
          </p:cNvPr>
          <p:cNvPicPr>
            <a:picLocks noChangeAspect="1"/>
          </p:cNvPicPr>
          <p:nvPr/>
        </p:nvPicPr>
        <p:blipFill>
          <a:blip r:embed="rId4"/>
          <a:stretch>
            <a:fillRect/>
          </a:stretch>
        </p:blipFill>
        <p:spPr>
          <a:xfrm>
            <a:off x="4396525" y="5246427"/>
            <a:ext cx="3468925" cy="896190"/>
          </a:xfrm>
          <a:prstGeom prst="rect">
            <a:avLst/>
          </a:prstGeom>
        </p:spPr>
      </p:pic>
      <p:pic>
        <p:nvPicPr>
          <p:cNvPr id="7" name="Picture 6">
            <a:extLst>
              <a:ext uri="{FF2B5EF4-FFF2-40B4-BE49-F238E27FC236}">
                <a16:creationId xmlns:a16="http://schemas.microsoft.com/office/drawing/2014/main" id="{4840A133-6E99-4225-9ACB-D80C7C6993BF}"/>
              </a:ext>
            </a:extLst>
          </p:cNvPr>
          <p:cNvPicPr>
            <a:picLocks noChangeAspect="1"/>
          </p:cNvPicPr>
          <p:nvPr/>
        </p:nvPicPr>
        <p:blipFill>
          <a:blip r:embed="rId5"/>
          <a:stretch>
            <a:fillRect/>
          </a:stretch>
        </p:blipFill>
        <p:spPr>
          <a:xfrm>
            <a:off x="4396525" y="5290841"/>
            <a:ext cx="763271" cy="807361"/>
          </a:xfrm>
          <a:prstGeom prst="rect">
            <a:avLst/>
          </a:prstGeom>
        </p:spPr>
      </p:pic>
      <p:pic>
        <p:nvPicPr>
          <p:cNvPr id="3" name="Picture 2">
            <a:extLst>
              <a:ext uri="{FF2B5EF4-FFF2-40B4-BE49-F238E27FC236}">
                <a16:creationId xmlns:a16="http://schemas.microsoft.com/office/drawing/2014/main" id="{F978DE16-2B4C-435D-A7B2-7508B124F00B}"/>
              </a:ext>
            </a:extLst>
          </p:cNvPr>
          <p:cNvPicPr>
            <a:picLocks noChangeAspect="1"/>
          </p:cNvPicPr>
          <p:nvPr/>
        </p:nvPicPr>
        <p:blipFill>
          <a:blip r:embed="rId6"/>
          <a:stretch>
            <a:fillRect/>
          </a:stretch>
        </p:blipFill>
        <p:spPr>
          <a:xfrm>
            <a:off x="2622225" y="1345915"/>
            <a:ext cx="7017526" cy="3606229"/>
          </a:xfrm>
          <a:prstGeom prst="rect">
            <a:avLst/>
          </a:prstGeom>
          <a:effectLst/>
        </p:spPr>
      </p:pic>
    </p:spTree>
    <p:extLst>
      <p:ext uri="{BB962C8B-B14F-4D97-AF65-F5344CB8AC3E}">
        <p14:creationId xmlns:p14="http://schemas.microsoft.com/office/powerpoint/2010/main" val="3103128481"/>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showMasterSp="0">
  <p:cSld>
    <p:bg>
      <p:bgPr>
        <a:blipFill>
          <a:blip r:embed="rId3"/>
          <a:stretch/>
        </a:blipFill>
        <a:effectLst/>
      </p:bgPr>
    </p:bg>
    <p:spTree>
      <p:nvGrpSpPr>
        <p:cNvPr id="1" name=""/>
        <p:cNvGrpSpPr/>
        <p:nvPr/>
      </p:nvGrpSpPr>
      <p:grpSpPr>
        <a:xfrm>
          <a:off x="0" y="0"/>
          <a:ext cx="0" cy="0"/>
          <a:chOff x="0" y="0"/>
          <a:chExt cx="0" cy="0"/>
        </a:xfrm>
      </p:grpSpPr>
      <p:sp>
        <p:nvSpPr>
          <p:cNvPr id="14" name="Rounded Rectangle 54">
            <a:extLst>
              <a:ext uri="{FF2B5EF4-FFF2-40B4-BE49-F238E27FC236}">
                <a16:creationId xmlns:a16="http://schemas.microsoft.com/office/drawing/2014/main" id="{57F7AA51-D52A-4819-83E5-A96EB596010F}"/>
              </a:ext>
            </a:extLst>
          </p:cNvPr>
          <p:cNvSpPr/>
          <p:nvPr/>
        </p:nvSpPr>
        <p:spPr>
          <a:xfrm>
            <a:off x="1079782" y="1648669"/>
            <a:ext cx="3060606" cy="1893640"/>
          </a:xfrm>
          <a:prstGeom prst="roundRect">
            <a:avLst/>
          </a:prstGeom>
          <a:solidFill>
            <a:schemeClr val="bg1">
              <a:lumMod val="95000"/>
              <a:alpha val="50000"/>
            </a:schemeClr>
          </a:solidFill>
          <a:ln>
            <a:noFill/>
          </a:ln>
          <a:effectLst>
            <a:outerShdw blurRad="50800" dist="50800" dir="5400000" sx="90000" sy="90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accent2">
                  <a:lumMod val="20000"/>
                  <a:lumOff val="80000"/>
                </a:schemeClr>
              </a:solidFill>
              <a:cs typeface="Arial" panose="020B0604020202020204" pitchFamily="34" charset="0"/>
            </a:endParaRPr>
          </a:p>
          <a:p>
            <a:pPr algn="ctr"/>
            <a:endParaRPr lang="en-US" sz="1400" b="1" dirty="0">
              <a:solidFill>
                <a:schemeClr val="accent2">
                  <a:lumMod val="20000"/>
                  <a:lumOff val="80000"/>
                </a:schemeClr>
              </a:solidFill>
              <a:cs typeface="Arial" panose="020B0604020202020204" pitchFamily="34" charset="0"/>
            </a:endParaRPr>
          </a:p>
          <a:p>
            <a:pPr algn="ctr"/>
            <a:endParaRPr lang="en-US" sz="1400" b="1" dirty="0">
              <a:solidFill>
                <a:schemeClr val="accent2">
                  <a:lumMod val="20000"/>
                  <a:lumOff val="80000"/>
                </a:schemeClr>
              </a:solidFill>
              <a:cs typeface="Arial" panose="020B0604020202020204" pitchFamily="34" charset="0"/>
            </a:endParaRPr>
          </a:p>
          <a:p>
            <a:pPr algn="ctr"/>
            <a:r>
              <a:rPr lang="en-US" sz="1600" b="1" dirty="0">
                <a:solidFill>
                  <a:schemeClr val="accent2">
                    <a:lumMod val="20000"/>
                    <a:lumOff val="80000"/>
                  </a:schemeClr>
                </a:solidFill>
                <a:cs typeface="Arial" panose="020B0604020202020204" pitchFamily="34" charset="0"/>
              </a:rPr>
              <a:t>Nancy Arora</a:t>
            </a:r>
          </a:p>
          <a:p>
            <a:pPr algn="ctr"/>
            <a:endParaRPr lang="en-US" sz="1400" b="1" dirty="0">
              <a:solidFill>
                <a:schemeClr val="accent2">
                  <a:lumMod val="20000"/>
                  <a:lumOff val="80000"/>
                </a:schemeClr>
              </a:solidFill>
              <a:cs typeface="Arial" panose="020B0604020202020204" pitchFamily="34" charset="0"/>
            </a:endParaRPr>
          </a:p>
          <a:p>
            <a:pPr algn="ctr"/>
            <a:endParaRPr lang="en-US" sz="1100" b="1" dirty="0">
              <a:solidFill>
                <a:schemeClr val="accent2">
                  <a:lumMod val="20000"/>
                  <a:lumOff val="80000"/>
                </a:schemeClr>
              </a:solidFill>
              <a:cs typeface="Arial" panose="020B0604020202020204" pitchFamily="34" charset="0"/>
            </a:endParaRPr>
          </a:p>
          <a:p>
            <a:pPr algn="ctr" defTabSz="622300">
              <a:spcBef>
                <a:spcPct val="0"/>
              </a:spcBef>
              <a:spcAft>
                <a:spcPct val="35000"/>
              </a:spcAft>
            </a:pPr>
            <a:r>
              <a:rPr lang="en-US" sz="1100" dirty="0">
                <a:solidFill>
                  <a:schemeClr val="tx1"/>
                </a:solidFill>
                <a:cs typeface="Arial" panose="020B0604020202020204" pitchFamily="34" charset="0"/>
              </a:rPr>
              <a:t>ASSC DATA ANALYST</a:t>
            </a:r>
          </a:p>
          <a:p>
            <a:pPr algn="ctr" defTabSz="622300">
              <a:spcBef>
                <a:spcPct val="0"/>
              </a:spcBef>
              <a:spcAft>
                <a:spcPct val="35000"/>
              </a:spcAft>
            </a:pPr>
            <a:r>
              <a:rPr lang="en-US" sz="1100" dirty="0">
                <a:solidFill>
                  <a:schemeClr val="tx1"/>
                </a:solidFill>
                <a:cs typeface="Arial" panose="020B0604020202020204" pitchFamily="34" charset="0"/>
              </a:rPr>
              <a:t>| Noida | </a:t>
            </a:r>
            <a:r>
              <a:rPr lang="en-US" sz="1100" dirty="0">
                <a:cs typeface="Arial" panose="020B0604020202020204" pitchFamily="34" charset="0"/>
              </a:rPr>
              <a:t>APAC-1 Tech-EEPS</a:t>
            </a:r>
            <a:endParaRPr lang="en-US" sz="1100" dirty="0">
              <a:solidFill>
                <a:schemeClr val="tx1"/>
              </a:solidFill>
              <a:cs typeface="Arial" panose="020B0604020202020204" pitchFamily="34" charset="0"/>
            </a:endParaRPr>
          </a:p>
          <a:p>
            <a:pPr algn="ctr"/>
            <a:endParaRPr lang="en-US" sz="1400" b="1" dirty="0">
              <a:solidFill>
                <a:schemeClr val="accent2">
                  <a:lumMod val="20000"/>
                  <a:lumOff val="80000"/>
                </a:schemeClr>
              </a:solidFill>
              <a:cs typeface="Arial" panose="020B0604020202020204" pitchFamily="34" charset="0"/>
            </a:endParaRPr>
          </a:p>
          <a:p>
            <a:endParaRPr lang="en-US" sz="1400" dirty="0">
              <a:solidFill>
                <a:schemeClr val="tx1">
                  <a:lumMod val="75000"/>
                  <a:lumOff val="25000"/>
                </a:schemeClr>
              </a:solidFill>
            </a:endParaRPr>
          </a:p>
          <a:p>
            <a:endParaRPr lang="en-US" sz="1400" dirty="0">
              <a:solidFill>
                <a:schemeClr val="tx1">
                  <a:lumMod val="75000"/>
                  <a:lumOff val="25000"/>
                </a:schemeClr>
              </a:solidFill>
            </a:endParaRPr>
          </a:p>
          <a:p>
            <a:endParaRPr lang="en-US" sz="1000" dirty="0">
              <a:solidFill>
                <a:schemeClr val="tx1"/>
              </a:solidFill>
            </a:endParaRPr>
          </a:p>
        </p:txBody>
      </p:sp>
      <p:sp>
        <p:nvSpPr>
          <p:cNvPr id="16" name="Title 5">
            <a:extLst>
              <a:ext uri="{FF2B5EF4-FFF2-40B4-BE49-F238E27FC236}">
                <a16:creationId xmlns:a16="http://schemas.microsoft.com/office/drawing/2014/main" id="{4C13C0E7-385B-47D6-900D-B5548F782735}"/>
              </a:ext>
            </a:extLst>
          </p:cNvPr>
          <p:cNvSpPr>
            <a:spLocks noGrp="1"/>
          </p:cNvSpPr>
          <p:nvPr>
            <p:ph type="ctrTitle"/>
          </p:nvPr>
        </p:nvSpPr>
        <p:spPr>
          <a:xfrm>
            <a:off x="0" y="151132"/>
            <a:ext cx="12192000" cy="802091"/>
          </a:xfrm>
        </p:spPr>
        <p:txBody>
          <a:bodyPr>
            <a:normAutofit/>
          </a:bodyPr>
          <a:lstStyle/>
          <a:p>
            <a:pPr algn="ctr"/>
            <a:r>
              <a:rPr lang="en-US" sz="3200" b="1" dirty="0">
                <a:solidFill>
                  <a:schemeClr val="accent2">
                    <a:lumMod val="20000"/>
                    <a:lumOff val="80000"/>
                  </a:schemeClr>
                </a:solidFill>
                <a:latin typeface="+mn-lt"/>
                <a:cs typeface="Arial" panose="020B0604020202020204" pitchFamily="34" charset="0"/>
              </a:rPr>
              <a:t>ABOUT THE Team</a:t>
            </a:r>
          </a:p>
        </p:txBody>
      </p:sp>
      <p:sp>
        <p:nvSpPr>
          <p:cNvPr id="20" name="Rounded Rectangle 54">
            <a:extLst>
              <a:ext uri="{FF2B5EF4-FFF2-40B4-BE49-F238E27FC236}">
                <a16:creationId xmlns:a16="http://schemas.microsoft.com/office/drawing/2014/main" id="{C28C9D74-1F17-49C6-98B9-6129CAC76E16}"/>
              </a:ext>
            </a:extLst>
          </p:cNvPr>
          <p:cNvSpPr/>
          <p:nvPr/>
        </p:nvSpPr>
        <p:spPr>
          <a:xfrm>
            <a:off x="2530162" y="4414329"/>
            <a:ext cx="3060606" cy="1893640"/>
          </a:xfrm>
          <a:prstGeom prst="round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accent2">
                    <a:lumMod val="20000"/>
                    <a:lumOff val="80000"/>
                  </a:schemeClr>
                </a:solidFill>
              </a:rPr>
              <a:t>       Anand Mohan Srivastava</a:t>
            </a:r>
          </a:p>
          <a:p>
            <a:pPr algn="ctr"/>
            <a:endParaRPr lang="en-US" sz="1100" dirty="0">
              <a:solidFill>
                <a:schemeClr val="tx1"/>
              </a:solidFill>
              <a:cs typeface="Arial" panose="020B0604020202020204" pitchFamily="34" charset="0"/>
            </a:endParaRPr>
          </a:p>
          <a:p>
            <a:pPr algn="ctr"/>
            <a:r>
              <a:rPr lang="en-US" sz="1100" dirty="0">
                <a:solidFill>
                  <a:schemeClr val="tx1"/>
                </a:solidFill>
                <a:cs typeface="Arial" panose="020B0604020202020204" pitchFamily="34" charset="0"/>
              </a:rPr>
              <a:t>DATA ANALYST 2</a:t>
            </a:r>
          </a:p>
          <a:p>
            <a:pPr algn="ctr" defTabSz="622300">
              <a:spcBef>
                <a:spcPct val="0"/>
              </a:spcBef>
              <a:spcAft>
                <a:spcPct val="35000"/>
              </a:spcAft>
            </a:pPr>
            <a:r>
              <a:rPr lang="en-US" sz="1100" dirty="0">
                <a:solidFill>
                  <a:schemeClr val="tx1"/>
                </a:solidFill>
                <a:cs typeface="Arial" panose="020B0604020202020204" pitchFamily="34" charset="0"/>
              </a:rPr>
              <a:t>| Noida | </a:t>
            </a:r>
            <a:r>
              <a:rPr lang="en-US" sz="1100" dirty="0">
                <a:cs typeface="Arial" panose="020B0604020202020204" pitchFamily="34" charset="0"/>
              </a:rPr>
              <a:t>APAC-1 Tech-EEPS</a:t>
            </a:r>
            <a:endParaRPr lang="en-US" sz="1100" dirty="0">
              <a:solidFill>
                <a:schemeClr val="tx1"/>
              </a:solidFill>
              <a:cs typeface="Arial" panose="020B0604020202020204" pitchFamily="34" charset="0"/>
            </a:endParaRPr>
          </a:p>
        </p:txBody>
      </p:sp>
      <p:sp>
        <p:nvSpPr>
          <p:cNvPr id="25" name="Rounded Rectangle 54">
            <a:extLst>
              <a:ext uri="{FF2B5EF4-FFF2-40B4-BE49-F238E27FC236}">
                <a16:creationId xmlns:a16="http://schemas.microsoft.com/office/drawing/2014/main" id="{AC143FD7-C5B0-42C7-919A-85A8B7C0D956}"/>
              </a:ext>
            </a:extLst>
          </p:cNvPr>
          <p:cNvSpPr/>
          <p:nvPr/>
        </p:nvSpPr>
        <p:spPr>
          <a:xfrm>
            <a:off x="5072320" y="1651031"/>
            <a:ext cx="3060606" cy="1893639"/>
          </a:xfrm>
          <a:prstGeom prst="round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accent2">
                    <a:lumMod val="20000"/>
                    <a:lumOff val="80000"/>
                  </a:schemeClr>
                </a:solidFill>
              </a:rPr>
              <a:t>Deepak Gupta</a:t>
            </a:r>
          </a:p>
          <a:p>
            <a:pPr algn="ctr"/>
            <a:endParaRPr lang="en-US" sz="1400" b="1" dirty="0">
              <a:solidFill>
                <a:schemeClr val="accent2">
                  <a:lumMod val="20000"/>
                  <a:lumOff val="80000"/>
                </a:schemeClr>
              </a:solidFill>
            </a:endParaRPr>
          </a:p>
          <a:p>
            <a:pPr algn="ctr"/>
            <a:endParaRPr lang="en-US" sz="1400" b="1" dirty="0">
              <a:solidFill>
                <a:schemeClr val="accent2">
                  <a:lumMod val="20000"/>
                  <a:lumOff val="80000"/>
                </a:schemeClr>
              </a:solidFill>
            </a:endParaRPr>
          </a:p>
          <a:p>
            <a:pPr algn="ctr"/>
            <a:r>
              <a:rPr lang="en-US" sz="1100" dirty="0">
                <a:solidFill>
                  <a:schemeClr val="tx1"/>
                </a:solidFill>
                <a:cs typeface="Arial" panose="020B0604020202020204" pitchFamily="34" charset="0"/>
              </a:rPr>
              <a:t>DATA ANALYST</a:t>
            </a:r>
          </a:p>
          <a:p>
            <a:pPr algn="ctr" defTabSz="622300">
              <a:spcBef>
                <a:spcPct val="0"/>
              </a:spcBef>
              <a:spcAft>
                <a:spcPct val="35000"/>
              </a:spcAft>
            </a:pPr>
            <a:r>
              <a:rPr lang="en-US" sz="1100" dirty="0">
                <a:solidFill>
                  <a:schemeClr val="tx1"/>
                </a:solidFill>
                <a:cs typeface="Arial" panose="020B0604020202020204" pitchFamily="34" charset="0"/>
              </a:rPr>
              <a:t>| Noida | </a:t>
            </a:r>
            <a:r>
              <a:rPr lang="en-US" sz="1100" dirty="0">
                <a:cs typeface="Arial" panose="020B0604020202020204" pitchFamily="34" charset="0"/>
              </a:rPr>
              <a:t>APAC-1 Tech-EEPS</a:t>
            </a:r>
            <a:endParaRPr lang="en-US" sz="1100" dirty="0">
              <a:solidFill>
                <a:schemeClr val="tx1"/>
              </a:solidFill>
              <a:cs typeface="Arial" panose="020B0604020202020204" pitchFamily="34" charset="0"/>
            </a:endParaRPr>
          </a:p>
          <a:p>
            <a:pPr marL="171450" indent="-171450">
              <a:buFont typeface="Arial" panose="020B0604020202020204" pitchFamily="34" charset="0"/>
              <a:buChar char="•"/>
            </a:pPr>
            <a:endParaRPr lang="en-US" sz="1000" dirty="0">
              <a:solidFill>
                <a:schemeClr val="tx1">
                  <a:lumMod val="75000"/>
                  <a:lumOff val="25000"/>
                </a:schemeClr>
              </a:solidFill>
            </a:endParaRPr>
          </a:p>
        </p:txBody>
      </p:sp>
      <p:sp>
        <p:nvSpPr>
          <p:cNvPr id="30" name="Rounded Rectangle 54">
            <a:extLst>
              <a:ext uri="{FF2B5EF4-FFF2-40B4-BE49-F238E27FC236}">
                <a16:creationId xmlns:a16="http://schemas.microsoft.com/office/drawing/2014/main" id="{4323BC22-1EC0-426E-B559-424A1AE024D7}"/>
              </a:ext>
            </a:extLst>
          </p:cNvPr>
          <p:cNvSpPr/>
          <p:nvPr/>
        </p:nvSpPr>
        <p:spPr>
          <a:xfrm>
            <a:off x="7128969" y="4354247"/>
            <a:ext cx="3240828" cy="1893639"/>
          </a:xfrm>
          <a:prstGeom prst="round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75000"/>
                    <a:lumOff val="25000"/>
                  </a:schemeClr>
                </a:solidFill>
              </a:rPr>
              <a:t>                  </a:t>
            </a:r>
            <a:r>
              <a:rPr lang="en-US" sz="1600" b="1" dirty="0">
                <a:solidFill>
                  <a:schemeClr val="accent2">
                    <a:lumMod val="20000"/>
                    <a:lumOff val="80000"/>
                  </a:schemeClr>
                </a:solidFill>
              </a:rPr>
              <a:t>Chitrakshi Bhandari</a:t>
            </a:r>
          </a:p>
          <a:p>
            <a:pPr algn="ctr"/>
            <a:r>
              <a:rPr lang="en-US" sz="1100" dirty="0">
                <a:solidFill>
                  <a:schemeClr val="tx1"/>
                </a:solidFill>
                <a:cs typeface="Arial" panose="020B0604020202020204" pitchFamily="34" charset="0"/>
              </a:rPr>
              <a:t>                       </a:t>
            </a:r>
          </a:p>
          <a:p>
            <a:pPr algn="ctr"/>
            <a:r>
              <a:rPr lang="en-US" sz="1100" dirty="0">
                <a:solidFill>
                  <a:schemeClr val="tx1"/>
                </a:solidFill>
                <a:cs typeface="Arial" panose="020B0604020202020204" pitchFamily="34" charset="0"/>
              </a:rPr>
              <a:t>                      ASSC DATA ANALYST</a:t>
            </a:r>
          </a:p>
          <a:p>
            <a:pPr algn="ctr" defTabSz="622300">
              <a:spcBef>
                <a:spcPct val="0"/>
              </a:spcBef>
              <a:spcAft>
                <a:spcPct val="35000"/>
              </a:spcAft>
            </a:pPr>
            <a:r>
              <a:rPr lang="en-US" sz="1100" dirty="0">
                <a:solidFill>
                  <a:schemeClr val="tx1"/>
                </a:solidFill>
                <a:cs typeface="Arial" panose="020B0604020202020204" pitchFamily="34" charset="0"/>
              </a:rPr>
              <a:t>                   | Noida | </a:t>
            </a:r>
            <a:r>
              <a:rPr lang="en-US" sz="1100" dirty="0">
                <a:cs typeface="Arial" panose="020B0604020202020204" pitchFamily="34" charset="0"/>
              </a:rPr>
              <a:t>APAC-1 Tech-EEPS</a:t>
            </a:r>
            <a:endParaRPr lang="en-US" sz="1100" dirty="0">
              <a:solidFill>
                <a:schemeClr val="tx1"/>
              </a:solidFill>
              <a:cs typeface="Arial" panose="020B0604020202020204" pitchFamily="34" charset="0"/>
            </a:endParaRPr>
          </a:p>
        </p:txBody>
      </p:sp>
      <p:sp>
        <p:nvSpPr>
          <p:cNvPr id="35" name="Rounded Rectangle 54">
            <a:extLst>
              <a:ext uri="{FF2B5EF4-FFF2-40B4-BE49-F238E27FC236}">
                <a16:creationId xmlns:a16="http://schemas.microsoft.com/office/drawing/2014/main" id="{28DAD45B-56C1-44BC-84EF-AAF7BC2AA9B8}"/>
              </a:ext>
            </a:extLst>
          </p:cNvPr>
          <p:cNvSpPr/>
          <p:nvPr/>
        </p:nvSpPr>
        <p:spPr>
          <a:xfrm>
            <a:off x="8915103" y="1651032"/>
            <a:ext cx="3060606" cy="1893638"/>
          </a:xfrm>
          <a:prstGeom prst="round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lumMod val="75000"/>
                    <a:lumOff val="25000"/>
                  </a:schemeClr>
                </a:solidFill>
              </a:rPr>
              <a:t>              </a:t>
            </a:r>
            <a:r>
              <a:rPr lang="en-US" sz="1600" b="1" dirty="0">
                <a:solidFill>
                  <a:schemeClr val="accent2">
                    <a:lumMod val="20000"/>
                    <a:lumOff val="80000"/>
                  </a:schemeClr>
                </a:solidFill>
              </a:rPr>
              <a:t>Shwetank Agarwal</a:t>
            </a:r>
          </a:p>
          <a:p>
            <a:pPr algn="ctr"/>
            <a:endParaRPr lang="en-US" sz="1600" b="1" dirty="0">
              <a:solidFill>
                <a:schemeClr val="accent2">
                  <a:lumMod val="20000"/>
                  <a:lumOff val="80000"/>
                </a:schemeClr>
              </a:solidFill>
            </a:endParaRPr>
          </a:p>
          <a:p>
            <a:pPr algn="ctr"/>
            <a:r>
              <a:rPr lang="en-US" sz="1200" dirty="0">
                <a:solidFill>
                  <a:schemeClr val="tx1"/>
                </a:solidFill>
                <a:cs typeface="Arial" panose="020B0604020202020204" pitchFamily="34" charset="0"/>
              </a:rPr>
              <a:t>              </a:t>
            </a:r>
            <a:r>
              <a:rPr lang="en-US" sz="1100" dirty="0">
                <a:solidFill>
                  <a:schemeClr val="tx1"/>
                </a:solidFill>
                <a:cs typeface="Arial" panose="020B0604020202020204" pitchFamily="34" charset="0"/>
              </a:rPr>
              <a:t>ASSC DATA SCIENTIST</a:t>
            </a:r>
          </a:p>
          <a:p>
            <a:pPr algn="ctr" defTabSz="622300">
              <a:spcBef>
                <a:spcPct val="0"/>
              </a:spcBef>
              <a:spcAft>
                <a:spcPct val="35000"/>
              </a:spcAft>
            </a:pPr>
            <a:r>
              <a:rPr lang="en-US" sz="1100" dirty="0">
                <a:solidFill>
                  <a:schemeClr val="tx1"/>
                </a:solidFill>
                <a:cs typeface="Arial" panose="020B0604020202020204" pitchFamily="34" charset="0"/>
              </a:rPr>
              <a:t>             | Noida | </a:t>
            </a:r>
            <a:r>
              <a:rPr lang="en-US" sz="1100" dirty="0">
                <a:cs typeface="Arial" panose="020B0604020202020204" pitchFamily="34" charset="0"/>
              </a:rPr>
              <a:t>APAC-1 Tech-EEPS</a:t>
            </a:r>
            <a:endParaRPr lang="en-US" sz="1100" dirty="0">
              <a:solidFill>
                <a:schemeClr val="tx1"/>
              </a:solidFill>
              <a:cs typeface="Arial" panose="020B0604020202020204" pitchFamily="34" charset="0"/>
            </a:endParaRPr>
          </a:p>
        </p:txBody>
      </p:sp>
      <p:pic>
        <p:nvPicPr>
          <p:cNvPr id="40" name="Picture 39">
            <a:extLst>
              <a:ext uri="{FF2B5EF4-FFF2-40B4-BE49-F238E27FC236}">
                <a16:creationId xmlns:a16="http://schemas.microsoft.com/office/drawing/2014/main" id="{DDA3D09B-445A-4E1A-AA09-FD80EFF4D0B4}"/>
              </a:ext>
            </a:extLst>
          </p:cNvPr>
          <p:cNvPicPr>
            <a:picLocks noChangeAspect="1"/>
          </p:cNvPicPr>
          <p:nvPr/>
        </p:nvPicPr>
        <p:blipFill rotWithShape="1">
          <a:blip r:embed="rId4"/>
          <a:srcRect l="11163" t="1306" r="8302" b="53363"/>
          <a:stretch/>
        </p:blipFill>
        <p:spPr>
          <a:xfrm>
            <a:off x="485042" y="1324065"/>
            <a:ext cx="1399032" cy="1399032"/>
          </a:xfrm>
          <a:prstGeom prst="flowChartConnector">
            <a:avLst/>
          </a:prstGeom>
        </p:spPr>
        <p:style>
          <a:lnRef idx="2">
            <a:schemeClr val="accent1"/>
          </a:lnRef>
          <a:fillRef idx="1">
            <a:schemeClr val="lt1"/>
          </a:fillRef>
          <a:effectRef idx="0">
            <a:schemeClr val="accent1"/>
          </a:effectRef>
          <a:fontRef idx="minor">
            <a:schemeClr val="dk1"/>
          </a:fontRef>
        </p:style>
      </p:pic>
      <p:pic>
        <p:nvPicPr>
          <p:cNvPr id="42" name="Picture 41">
            <a:extLst>
              <a:ext uri="{FF2B5EF4-FFF2-40B4-BE49-F238E27FC236}">
                <a16:creationId xmlns:a16="http://schemas.microsoft.com/office/drawing/2014/main" id="{86A0B199-E068-46EB-AA38-3CE9AD01D14E}"/>
              </a:ext>
            </a:extLst>
          </p:cNvPr>
          <p:cNvPicPr>
            <a:picLocks noChangeAspect="1"/>
          </p:cNvPicPr>
          <p:nvPr/>
        </p:nvPicPr>
        <p:blipFill rotWithShape="1">
          <a:blip r:embed="rId5"/>
          <a:srcRect l="19673" t="8627" r="16000" b="34001"/>
          <a:stretch/>
        </p:blipFill>
        <p:spPr>
          <a:xfrm>
            <a:off x="4495689" y="1391601"/>
            <a:ext cx="1399032" cy="1399032"/>
          </a:xfrm>
          <a:prstGeom prst="flowChartConnector">
            <a:avLst/>
          </a:prstGeom>
        </p:spPr>
        <p:style>
          <a:lnRef idx="2">
            <a:schemeClr val="accent1"/>
          </a:lnRef>
          <a:fillRef idx="1">
            <a:schemeClr val="lt1"/>
          </a:fillRef>
          <a:effectRef idx="0">
            <a:schemeClr val="accent1"/>
          </a:effectRef>
          <a:fontRef idx="minor">
            <a:schemeClr val="dk1"/>
          </a:fontRef>
        </p:style>
      </p:pic>
      <p:pic>
        <p:nvPicPr>
          <p:cNvPr id="44" name="Picture 43" descr="A person taking a selfie&#10;&#10;Description automatically generated">
            <a:extLst>
              <a:ext uri="{FF2B5EF4-FFF2-40B4-BE49-F238E27FC236}">
                <a16:creationId xmlns:a16="http://schemas.microsoft.com/office/drawing/2014/main" id="{3022D2F5-591D-4C49-BD25-6BF2880603D1}"/>
              </a:ext>
            </a:extLst>
          </p:cNvPr>
          <p:cNvPicPr>
            <a:picLocks noChangeAspect="1"/>
          </p:cNvPicPr>
          <p:nvPr/>
        </p:nvPicPr>
        <p:blipFill rotWithShape="1">
          <a:blip r:embed="rId6"/>
          <a:srcRect t="9660" r="28604" b="34116"/>
          <a:stretch/>
        </p:blipFill>
        <p:spPr>
          <a:xfrm>
            <a:off x="8365342" y="1391601"/>
            <a:ext cx="1399032" cy="1399032"/>
          </a:xfrm>
          <a:prstGeom prst="flowChartConnector">
            <a:avLst/>
          </a:prstGeom>
        </p:spPr>
        <p:style>
          <a:lnRef idx="2">
            <a:schemeClr val="accent1"/>
          </a:lnRef>
          <a:fillRef idx="1">
            <a:schemeClr val="lt1"/>
          </a:fillRef>
          <a:effectRef idx="0">
            <a:schemeClr val="accent1"/>
          </a:effectRef>
          <a:fontRef idx="minor">
            <a:schemeClr val="dk1"/>
          </a:fontRef>
        </p:style>
      </p:pic>
      <p:pic>
        <p:nvPicPr>
          <p:cNvPr id="46" name="Picture 45">
            <a:extLst>
              <a:ext uri="{FF2B5EF4-FFF2-40B4-BE49-F238E27FC236}">
                <a16:creationId xmlns:a16="http://schemas.microsoft.com/office/drawing/2014/main" id="{D0BA0A45-AD04-480B-BC41-22C4A532EC47}"/>
              </a:ext>
            </a:extLst>
          </p:cNvPr>
          <p:cNvPicPr>
            <a:picLocks noChangeAspect="1"/>
          </p:cNvPicPr>
          <p:nvPr/>
        </p:nvPicPr>
        <p:blipFill rotWithShape="1">
          <a:blip r:embed="rId7"/>
          <a:srcRect t="1107" b="1107"/>
          <a:stretch/>
        </p:blipFill>
        <p:spPr>
          <a:xfrm>
            <a:off x="6861735" y="3758121"/>
            <a:ext cx="1399032" cy="1399032"/>
          </a:xfrm>
          <a:prstGeom prst="flowChartConnector">
            <a:avLst/>
          </a:prstGeom>
        </p:spPr>
        <p:style>
          <a:lnRef idx="2">
            <a:schemeClr val="accent1"/>
          </a:lnRef>
          <a:fillRef idx="1">
            <a:schemeClr val="lt1"/>
          </a:fillRef>
          <a:effectRef idx="0">
            <a:schemeClr val="accent1"/>
          </a:effectRef>
          <a:fontRef idx="minor">
            <a:schemeClr val="dk1"/>
          </a:fontRef>
        </p:style>
      </p:pic>
      <p:pic>
        <p:nvPicPr>
          <p:cNvPr id="48" name="Picture 47">
            <a:extLst>
              <a:ext uri="{FF2B5EF4-FFF2-40B4-BE49-F238E27FC236}">
                <a16:creationId xmlns:a16="http://schemas.microsoft.com/office/drawing/2014/main" id="{D0DB3C77-2306-4817-A9ED-E3AB8C202D1F}"/>
              </a:ext>
            </a:extLst>
          </p:cNvPr>
          <p:cNvPicPr>
            <a:picLocks noChangeAspect="1"/>
          </p:cNvPicPr>
          <p:nvPr/>
        </p:nvPicPr>
        <p:blipFill rotWithShape="1">
          <a:blip r:embed="rId8"/>
          <a:srcRect l="12924" t="7368" r="15618" b="4813"/>
          <a:stretch/>
        </p:blipFill>
        <p:spPr>
          <a:xfrm>
            <a:off x="1822203" y="3758121"/>
            <a:ext cx="1399032" cy="1399032"/>
          </a:xfrm>
          <a:prstGeom prst="flowChartConnector">
            <a:avLst/>
          </a:prstGeom>
        </p:spPr>
        <p:style>
          <a:lnRef idx="2">
            <a:schemeClr val="accent1"/>
          </a:lnRef>
          <a:fillRef idx="1">
            <a:schemeClr val="lt1"/>
          </a:fillRef>
          <a:effectRef idx="0">
            <a:schemeClr val="accent1"/>
          </a:effectRef>
          <a:fontRef idx="minor">
            <a:schemeClr val="dk1"/>
          </a:fontRef>
        </p:style>
      </p:pic>
    </p:spTree>
    <p:extLst>
      <p:ext uri="{BB962C8B-B14F-4D97-AF65-F5344CB8AC3E}">
        <p14:creationId xmlns:p14="http://schemas.microsoft.com/office/powerpoint/2010/main" val="3086649715"/>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showMasterSp="0">
  <p:cSld>
    <p:bg>
      <p:bgPr>
        <a:blipFill>
          <a:blip r:embed="rId3"/>
          <a:stretch/>
        </a:blipFill>
        <a:effectLst/>
      </p:bgPr>
    </p:bg>
    <p:spTree>
      <p:nvGrpSpPr>
        <p:cNvPr id="1" name=""/>
        <p:cNvGrpSpPr/>
        <p:nvPr/>
      </p:nvGrpSpPr>
      <p:grpSpPr>
        <a:xfrm>
          <a:off x="0" y="0"/>
          <a:ext cx="0" cy="0"/>
          <a:chOff x="0" y="0"/>
          <a:chExt cx="0" cy="0"/>
        </a:xfrm>
      </p:grpSpPr>
      <p:sp>
        <p:nvSpPr>
          <p:cNvPr id="5" name="Title 5">
            <a:extLst>
              <a:ext uri="{FF2B5EF4-FFF2-40B4-BE49-F238E27FC236}">
                <a16:creationId xmlns:a16="http://schemas.microsoft.com/office/drawing/2014/main" id="{0E2D39A7-976F-4A31-A3FA-4318B82DA132}"/>
              </a:ext>
            </a:extLst>
          </p:cNvPr>
          <p:cNvSpPr>
            <a:spLocks noGrp="1"/>
          </p:cNvSpPr>
          <p:nvPr>
            <p:ph type="ctrTitle"/>
          </p:nvPr>
        </p:nvSpPr>
        <p:spPr>
          <a:xfrm>
            <a:off x="1627995" y="508359"/>
            <a:ext cx="9329575" cy="560153"/>
          </a:xfrm>
        </p:spPr>
        <p:txBody>
          <a:bodyPr>
            <a:noAutofit/>
          </a:bodyPr>
          <a:lstStyle/>
          <a:p>
            <a:pPr algn="ctr"/>
            <a:r>
              <a:rPr lang="en-US" sz="3600" b="1" dirty="0">
                <a:solidFill>
                  <a:schemeClr val="accent2">
                    <a:lumMod val="20000"/>
                    <a:lumOff val="80000"/>
                  </a:schemeClr>
                </a:solidFill>
                <a:latin typeface="+mn-lt"/>
                <a:cs typeface="Arial" panose="020B0604020202020204" pitchFamily="34" charset="0"/>
              </a:rPr>
              <a:t>Solution Synopsis, Demonstration</a:t>
            </a:r>
          </a:p>
        </p:txBody>
      </p:sp>
      <p:sp>
        <p:nvSpPr>
          <p:cNvPr id="10" name="Text Placeholder 12">
            <a:extLst>
              <a:ext uri="{FF2B5EF4-FFF2-40B4-BE49-F238E27FC236}">
                <a16:creationId xmlns:a16="http://schemas.microsoft.com/office/drawing/2014/main" id="{877620E6-8552-4061-9420-4F8CE621D153}"/>
              </a:ext>
            </a:extLst>
          </p:cNvPr>
          <p:cNvSpPr txBox="1">
            <a:spLocks/>
          </p:cNvSpPr>
          <p:nvPr/>
        </p:nvSpPr>
        <p:spPr>
          <a:xfrm>
            <a:off x="6596147" y="753342"/>
            <a:ext cx="7440011" cy="702582"/>
          </a:xfrm>
          <a:prstGeom prst="rect">
            <a:avLst/>
          </a:prstGeom>
        </p:spPr>
        <p:txBody>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buNone/>
            </a:pPr>
            <a:endParaRPr lang="en-US">
              <a:latin typeface="Franklin Gothic Medium" panose="020B0603020102020204" pitchFamily="34" charset="0"/>
            </a:endParaRPr>
          </a:p>
        </p:txBody>
      </p:sp>
      <p:sp>
        <p:nvSpPr>
          <p:cNvPr id="8" name="Rectangle: Diagonal Corners Rounded 7">
            <a:extLst>
              <a:ext uri="{FF2B5EF4-FFF2-40B4-BE49-F238E27FC236}">
                <a16:creationId xmlns:a16="http://schemas.microsoft.com/office/drawing/2014/main" id="{D6277783-8485-4BEF-BF25-067984D47F3F}"/>
              </a:ext>
            </a:extLst>
          </p:cNvPr>
          <p:cNvSpPr/>
          <p:nvPr/>
        </p:nvSpPr>
        <p:spPr>
          <a:xfrm>
            <a:off x="642923" y="1455924"/>
            <a:ext cx="1084060" cy="1084060"/>
          </a:xfrm>
          <a:prstGeom prst="round2DiagRect">
            <a:avLst>
              <a:gd name="adj1" fmla="val 29727"/>
              <a:gd name="adj2" fmla="val 0"/>
            </a:avLst>
          </a:prstGeom>
        </p:spPr>
        <p:style>
          <a:lnRef idx="0">
            <a:schemeClr val="lt1">
              <a:alpha val="0"/>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p:style>
      </p:sp>
      <p:sp>
        <p:nvSpPr>
          <p:cNvPr id="9" name="Rectangle 8" descr="Devil Face Outline">
            <a:extLst>
              <a:ext uri="{FF2B5EF4-FFF2-40B4-BE49-F238E27FC236}">
                <a16:creationId xmlns:a16="http://schemas.microsoft.com/office/drawing/2014/main" id="{8622F0DE-91BB-488F-997F-84DF53190EA2}"/>
              </a:ext>
            </a:extLst>
          </p:cNvPr>
          <p:cNvSpPr/>
          <p:nvPr/>
        </p:nvSpPr>
        <p:spPr>
          <a:xfrm>
            <a:off x="873952" y="1686953"/>
            <a:ext cx="622001" cy="622001"/>
          </a:xfrm>
          <a:prstGeom prst="rect">
            <a:avLst/>
          </a:prstGeom>
          <a: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sp>
        <p:nvSpPr>
          <p:cNvPr id="2" name="Rectangle 1">
            <a:extLst>
              <a:ext uri="{FF2B5EF4-FFF2-40B4-BE49-F238E27FC236}">
                <a16:creationId xmlns:a16="http://schemas.microsoft.com/office/drawing/2014/main" id="{AD4D5775-D256-43FB-97CC-694D4468F88F}"/>
              </a:ext>
            </a:extLst>
          </p:cNvPr>
          <p:cNvSpPr/>
          <p:nvPr/>
        </p:nvSpPr>
        <p:spPr>
          <a:xfrm>
            <a:off x="2246616" y="1508455"/>
            <a:ext cx="8592620" cy="369332"/>
          </a:xfrm>
          <a:prstGeom prst="rect">
            <a:avLst/>
          </a:prstGeom>
        </p:spPr>
        <p:txBody>
          <a:bodyPr wrap="square">
            <a:spAutoFit/>
          </a:bodyPr>
          <a:lstStyle/>
          <a:p>
            <a:pPr lvl="0">
              <a:lnSpc>
                <a:spcPct val="100000"/>
              </a:lnSpc>
              <a:defRPr cap="all"/>
            </a:pPr>
            <a:r>
              <a:rPr lang="en-US" dirty="0">
                <a:solidFill>
                  <a:schemeClr val="tx2"/>
                </a:solidFill>
                <a:cs typeface="Arial" panose="020B0604020202020204" pitchFamily="34" charset="0"/>
              </a:rPr>
              <a:t>PROBLEM STATEMENT AND SOLUTION</a:t>
            </a:r>
          </a:p>
        </p:txBody>
      </p:sp>
      <p:sp>
        <p:nvSpPr>
          <p:cNvPr id="11" name="Subtitle 10">
            <a:extLst>
              <a:ext uri="{FF2B5EF4-FFF2-40B4-BE49-F238E27FC236}">
                <a16:creationId xmlns:a16="http://schemas.microsoft.com/office/drawing/2014/main" id="{98DDA37B-319C-42A1-9294-BB27B2D327FF}"/>
              </a:ext>
            </a:extLst>
          </p:cNvPr>
          <p:cNvSpPr>
            <a:spLocks noGrp="1"/>
          </p:cNvSpPr>
          <p:nvPr>
            <p:ph type="subTitle" idx="1"/>
          </p:nvPr>
        </p:nvSpPr>
        <p:spPr>
          <a:xfrm>
            <a:off x="2240670" y="2308954"/>
            <a:ext cx="8710954" cy="3894473"/>
          </a:xfrm>
        </p:spPr>
        <p:txBody>
          <a:bodyPr>
            <a:normAutofit/>
          </a:bodyPr>
          <a:lstStyle/>
          <a:p>
            <a:pPr algn="l">
              <a:spcAft>
                <a:spcPts val="0"/>
              </a:spcAft>
            </a:pPr>
            <a:r>
              <a:rPr lang="en-US" sz="1600" cap="none" dirty="0">
                <a:solidFill>
                  <a:schemeClr val="tx2">
                    <a:lumMod val="75000"/>
                  </a:schemeClr>
                </a:solidFill>
                <a:cs typeface="Arial" panose="020B0604020202020204" pitchFamily="34" charset="0"/>
              </a:rPr>
              <a:t>“SNF Assist” is an intelligent software program that runs on amazon echo-like devices. It helps individuals, who are suffering with or are at risk for chronic conditions, with self-monitoring of their conditions and enables a virtual in-home care giver by leveraging the speech recognition capabilities of these devices.</a:t>
            </a:r>
          </a:p>
          <a:p>
            <a:pPr algn="l">
              <a:spcAft>
                <a:spcPts val="0"/>
              </a:spcAft>
            </a:pPr>
            <a:endParaRPr lang="en-US" dirty="0">
              <a:solidFill>
                <a:schemeClr val="tx2">
                  <a:lumMod val="75000"/>
                </a:schemeClr>
              </a:solidFill>
              <a:cs typeface="Arial" panose="020B0604020202020204" pitchFamily="34" charset="0"/>
            </a:endParaRPr>
          </a:p>
        </p:txBody>
      </p:sp>
      <p:sp>
        <p:nvSpPr>
          <p:cNvPr id="12" name="Rectangle: Diagonal Corners Rounded 11">
            <a:extLst>
              <a:ext uri="{FF2B5EF4-FFF2-40B4-BE49-F238E27FC236}">
                <a16:creationId xmlns:a16="http://schemas.microsoft.com/office/drawing/2014/main" id="{17F45BB8-2EE1-44B6-A70C-86E0720A9609}"/>
              </a:ext>
            </a:extLst>
          </p:cNvPr>
          <p:cNvSpPr/>
          <p:nvPr/>
        </p:nvSpPr>
        <p:spPr>
          <a:xfrm>
            <a:off x="642923" y="1455924"/>
            <a:ext cx="1084060" cy="1084060"/>
          </a:xfrm>
          <a:prstGeom prst="round2DiagRect">
            <a:avLst>
              <a:gd name="adj1" fmla="val 29727"/>
              <a:gd name="adj2" fmla="val 0"/>
            </a:avLst>
          </a:prstGeom>
        </p:spPr>
        <p:style>
          <a:lnRef idx="0">
            <a:schemeClr val="lt1">
              <a:alpha val="0"/>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p:style>
      </p:sp>
      <p:sp>
        <p:nvSpPr>
          <p:cNvPr id="13" name="Rectangle 12" descr="Programmer">
            <a:extLst>
              <a:ext uri="{FF2B5EF4-FFF2-40B4-BE49-F238E27FC236}">
                <a16:creationId xmlns:a16="http://schemas.microsoft.com/office/drawing/2014/main" id="{ADB21E93-F2D8-4378-AE96-41BE97D22FAC}"/>
              </a:ext>
            </a:extLst>
          </p:cNvPr>
          <p:cNvSpPr/>
          <p:nvPr/>
        </p:nvSpPr>
        <p:spPr>
          <a:xfrm>
            <a:off x="822768" y="1659120"/>
            <a:ext cx="622001" cy="622001"/>
          </a:xfrm>
          <a:prstGeom prst="rect">
            <a:avLst/>
          </a:prstGeom>
          <a: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pic>
        <p:nvPicPr>
          <p:cNvPr id="4" name="Picture 3">
            <a:extLst>
              <a:ext uri="{FF2B5EF4-FFF2-40B4-BE49-F238E27FC236}">
                <a16:creationId xmlns:a16="http://schemas.microsoft.com/office/drawing/2014/main" id="{4FB3D059-AC2A-465B-90FA-33DCE2ECD98E}"/>
              </a:ext>
            </a:extLst>
          </p:cNvPr>
          <p:cNvPicPr>
            <a:picLocks noChangeAspect="1"/>
          </p:cNvPicPr>
          <p:nvPr/>
        </p:nvPicPr>
        <p:blipFill>
          <a:blip r:embed="rId8"/>
          <a:stretch>
            <a:fillRect/>
          </a:stretch>
        </p:blipFill>
        <p:spPr>
          <a:xfrm>
            <a:off x="4227240" y="3429000"/>
            <a:ext cx="3737519" cy="2487149"/>
          </a:xfrm>
          <a:prstGeom prst="rect">
            <a:avLst/>
          </a:prstGeom>
        </p:spPr>
      </p:pic>
    </p:spTree>
    <p:extLst>
      <p:ext uri="{BB962C8B-B14F-4D97-AF65-F5344CB8AC3E}">
        <p14:creationId xmlns:p14="http://schemas.microsoft.com/office/powerpoint/2010/main" val="4118137740"/>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showMasterSp="0">
  <p:cSld>
    <p:bg>
      <p:bgPr>
        <a:blipFill>
          <a:blip r:embed="rId3"/>
          <a:stretch/>
        </a:blipFill>
        <a:effectLst/>
      </p:bgPr>
    </p:bg>
    <p:spTree>
      <p:nvGrpSpPr>
        <p:cNvPr id="1" name=""/>
        <p:cNvGrpSpPr/>
        <p:nvPr/>
      </p:nvGrpSpPr>
      <p:grpSpPr>
        <a:xfrm>
          <a:off x="0" y="0"/>
          <a:ext cx="0" cy="0"/>
          <a:chOff x="0" y="0"/>
          <a:chExt cx="0" cy="0"/>
        </a:xfrm>
      </p:grpSpPr>
      <p:sp>
        <p:nvSpPr>
          <p:cNvPr id="5" name="Title 5">
            <a:extLst>
              <a:ext uri="{FF2B5EF4-FFF2-40B4-BE49-F238E27FC236}">
                <a16:creationId xmlns:a16="http://schemas.microsoft.com/office/drawing/2014/main" id="{0E2D39A7-976F-4A31-A3FA-4318B82DA132}"/>
              </a:ext>
            </a:extLst>
          </p:cNvPr>
          <p:cNvSpPr>
            <a:spLocks noGrp="1"/>
          </p:cNvSpPr>
          <p:nvPr>
            <p:ph type="ctrTitle"/>
          </p:nvPr>
        </p:nvSpPr>
        <p:spPr>
          <a:xfrm>
            <a:off x="1627995" y="508359"/>
            <a:ext cx="9329575" cy="560153"/>
          </a:xfrm>
        </p:spPr>
        <p:txBody>
          <a:bodyPr>
            <a:normAutofit fontScale="90000"/>
          </a:bodyPr>
          <a:lstStyle/>
          <a:p>
            <a:pPr algn="ctr"/>
            <a:r>
              <a:rPr lang="en-US" sz="3600" b="1" dirty="0">
                <a:solidFill>
                  <a:schemeClr val="accent2">
                    <a:lumMod val="20000"/>
                    <a:lumOff val="80000"/>
                  </a:schemeClr>
                </a:solidFill>
                <a:latin typeface="+mn-lt"/>
                <a:cs typeface="Arial" panose="020B0604020202020204" pitchFamily="34" charset="0"/>
              </a:rPr>
              <a:t>Solution Synopsis, Demonstration</a:t>
            </a:r>
          </a:p>
        </p:txBody>
      </p:sp>
      <p:sp>
        <p:nvSpPr>
          <p:cNvPr id="10" name="Text Placeholder 12">
            <a:extLst>
              <a:ext uri="{FF2B5EF4-FFF2-40B4-BE49-F238E27FC236}">
                <a16:creationId xmlns:a16="http://schemas.microsoft.com/office/drawing/2014/main" id="{877620E6-8552-4061-9420-4F8CE621D153}"/>
              </a:ext>
            </a:extLst>
          </p:cNvPr>
          <p:cNvSpPr txBox="1">
            <a:spLocks/>
          </p:cNvSpPr>
          <p:nvPr/>
        </p:nvSpPr>
        <p:spPr>
          <a:xfrm>
            <a:off x="6596147" y="753342"/>
            <a:ext cx="7440011" cy="702582"/>
          </a:xfrm>
          <a:prstGeom prst="rect">
            <a:avLst/>
          </a:prstGeom>
        </p:spPr>
        <p:txBody>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buNone/>
            </a:pPr>
            <a:endParaRPr lang="en-US">
              <a:latin typeface="Franklin Gothic Medium" panose="020B0603020102020204" pitchFamily="34" charset="0"/>
            </a:endParaRPr>
          </a:p>
        </p:txBody>
      </p:sp>
      <p:sp>
        <p:nvSpPr>
          <p:cNvPr id="8" name="Rectangle: Diagonal Corners Rounded 7">
            <a:extLst>
              <a:ext uri="{FF2B5EF4-FFF2-40B4-BE49-F238E27FC236}">
                <a16:creationId xmlns:a16="http://schemas.microsoft.com/office/drawing/2014/main" id="{D6277783-8485-4BEF-BF25-067984D47F3F}"/>
              </a:ext>
            </a:extLst>
          </p:cNvPr>
          <p:cNvSpPr/>
          <p:nvPr/>
        </p:nvSpPr>
        <p:spPr>
          <a:xfrm>
            <a:off x="642923" y="1455924"/>
            <a:ext cx="1084060" cy="1084060"/>
          </a:xfrm>
          <a:prstGeom prst="round2DiagRect">
            <a:avLst>
              <a:gd name="adj1" fmla="val 29727"/>
              <a:gd name="adj2" fmla="val 0"/>
            </a:avLst>
          </a:prstGeom>
        </p:spPr>
        <p:style>
          <a:lnRef idx="0">
            <a:schemeClr val="lt1">
              <a:alpha val="0"/>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p:style>
      </p:sp>
      <p:sp>
        <p:nvSpPr>
          <p:cNvPr id="9" name="Rectangle 8" descr="Devil Face Outline">
            <a:extLst>
              <a:ext uri="{FF2B5EF4-FFF2-40B4-BE49-F238E27FC236}">
                <a16:creationId xmlns:a16="http://schemas.microsoft.com/office/drawing/2014/main" id="{8622F0DE-91BB-488F-997F-84DF53190EA2}"/>
              </a:ext>
            </a:extLst>
          </p:cNvPr>
          <p:cNvSpPr/>
          <p:nvPr/>
        </p:nvSpPr>
        <p:spPr>
          <a:xfrm>
            <a:off x="873952" y="1686953"/>
            <a:ext cx="622001" cy="622001"/>
          </a:xfrm>
          <a:prstGeom prst="rect">
            <a:avLst/>
          </a:prstGeom>
          <a: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sp>
        <p:nvSpPr>
          <p:cNvPr id="2" name="Rectangle 1">
            <a:extLst>
              <a:ext uri="{FF2B5EF4-FFF2-40B4-BE49-F238E27FC236}">
                <a16:creationId xmlns:a16="http://schemas.microsoft.com/office/drawing/2014/main" id="{AD4D5775-D256-43FB-97CC-694D4468F88F}"/>
              </a:ext>
            </a:extLst>
          </p:cNvPr>
          <p:cNvSpPr/>
          <p:nvPr/>
        </p:nvSpPr>
        <p:spPr>
          <a:xfrm>
            <a:off x="2246616" y="1659120"/>
            <a:ext cx="6096000" cy="646331"/>
          </a:xfrm>
          <a:prstGeom prst="rect">
            <a:avLst/>
          </a:prstGeom>
        </p:spPr>
        <p:txBody>
          <a:bodyPr>
            <a:spAutoFit/>
          </a:bodyPr>
          <a:lstStyle/>
          <a:p>
            <a:pPr lvl="0">
              <a:lnSpc>
                <a:spcPct val="100000"/>
              </a:lnSpc>
              <a:defRPr cap="all"/>
            </a:pPr>
            <a:r>
              <a:rPr lang="en-US" dirty="0">
                <a:solidFill>
                  <a:schemeClr val="tx2"/>
                </a:solidFill>
                <a:cs typeface="Arial" panose="020B0604020202020204" pitchFamily="34" charset="0"/>
              </a:rPr>
              <a:t>what is unique about your solution, and what makes it different?</a:t>
            </a:r>
          </a:p>
        </p:txBody>
      </p:sp>
      <p:sp>
        <p:nvSpPr>
          <p:cNvPr id="11" name="Subtitle 10">
            <a:extLst>
              <a:ext uri="{FF2B5EF4-FFF2-40B4-BE49-F238E27FC236}">
                <a16:creationId xmlns:a16="http://schemas.microsoft.com/office/drawing/2014/main" id="{98DDA37B-319C-42A1-9294-BB27B2D327FF}"/>
              </a:ext>
            </a:extLst>
          </p:cNvPr>
          <p:cNvSpPr>
            <a:spLocks noGrp="1"/>
          </p:cNvSpPr>
          <p:nvPr>
            <p:ph type="subTitle" idx="1"/>
          </p:nvPr>
        </p:nvSpPr>
        <p:spPr>
          <a:xfrm>
            <a:off x="2246616" y="2539984"/>
            <a:ext cx="8710954" cy="3912187"/>
          </a:xfrm>
        </p:spPr>
        <p:txBody>
          <a:bodyPr>
            <a:normAutofit/>
          </a:bodyPr>
          <a:lstStyle/>
          <a:p>
            <a:pPr algn="l"/>
            <a:r>
              <a:rPr lang="en-US" sz="1600" cap="none" dirty="0">
                <a:solidFill>
                  <a:schemeClr val="tx2">
                    <a:lumMod val="75000"/>
                  </a:schemeClr>
                </a:solidFill>
              </a:rPr>
              <a:t>“SNF Assist” reduce health care costs to healthcare delivery to independently living elderly individuals, autistic children &amp; patients that will enable 24 X 7 monitoring of their health and keep chronic conditions in check.</a:t>
            </a:r>
          </a:p>
        </p:txBody>
      </p:sp>
      <p:sp>
        <p:nvSpPr>
          <p:cNvPr id="12" name="Rectangle: Diagonal Corners Rounded 11">
            <a:extLst>
              <a:ext uri="{FF2B5EF4-FFF2-40B4-BE49-F238E27FC236}">
                <a16:creationId xmlns:a16="http://schemas.microsoft.com/office/drawing/2014/main" id="{9ED2AE09-9EB6-4AF4-9E83-5DE77B1B1C61}"/>
              </a:ext>
            </a:extLst>
          </p:cNvPr>
          <p:cNvSpPr/>
          <p:nvPr/>
        </p:nvSpPr>
        <p:spPr>
          <a:xfrm>
            <a:off x="642923" y="1455924"/>
            <a:ext cx="1084060" cy="1084060"/>
          </a:xfrm>
          <a:prstGeom prst="round2DiagRect">
            <a:avLst>
              <a:gd name="adj1" fmla="val 29727"/>
              <a:gd name="adj2" fmla="val 0"/>
            </a:avLst>
          </a:prstGeom>
        </p:spPr>
        <p:style>
          <a:lnRef idx="0">
            <a:schemeClr val="lt1">
              <a:alpha val="0"/>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p:style>
      </p:sp>
      <p:sp>
        <p:nvSpPr>
          <p:cNvPr id="13" name="Rectangle 12" descr="Open Quotation Mark">
            <a:extLst>
              <a:ext uri="{FF2B5EF4-FFF2-40B4-BE49-F238E27FC236}">
                <a16:creationId xmlns:a16="http://schemas.microsoft.com/office/drawing/2014/main" id="{9BB244A5-392A-47B7-AE9C-DC9E7C71576E}"/>
              </a:ext>
            </a:extLst>
          </p:cNvPr>
          <p:cNvSpPr/>
          <p:nvPr/>
        </p:nvSpPr>
        <p:spPr>
          <a:xfrm>
            <a:off x="873951" y="1656551"/>
            <a:ext cx="622001" cy="622001"/>
          </a:xfrm>
          <a:prstGeom prst="rect">
            <a:avLst/>
          </a:prstGeom>
          <a: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pic>
        <p:nvPicPr>
          <p:cNvPr id="3" name="Picture 2">
            <a:extLst>
              <a:ext uri="{FF2B5EF4-FFF2-40B4-BE49-F238E27FC236}">
                <a16:creationId xmlns:a16="http://schemas.microsoft.com/office/drawing/2014/main" id="{EAA35E8F-8EC4-45B3-A00D-9A720CD4063B}"/>
              </a:ext>
            </a:extLst>
          </p:cNvPr>
          <p:cNvPicPr>
            <a:picLocks noChangeAspect="1"/>
          </p:cNvPicPr>
          <p:nvPr/>
        </p:nvPicPr>
        <p:blipFill>
          <a:blip r:embed="rId8"/>
          <a:stretch>
            <a:fillRect/>
          </a:stretch>
        </p:blipFill>
        <p:spPr>
          <a:xfrm>
            <a:off x="4221391" y="3740268"/>
            <a:ext cx="3749218" cy="2496358"/>
          </a:xfrm>
          <a:prstGeom prst="flowChartAlternateProcess">
            <a:avLst/>
          </a:prstGeom>
        </p:spPr>
      </p:pic>
    </p:spTree>
    <p:extLst>
      <p:ext uri="{BB962C8B-B14F-4D97-AF65-F5344CB8AC3E}">
        <p14:creationId xmlns:p14="http://schemas.microsoft.com/office/powerpoint/2010/main" val="1831064960"/>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showMasterSp="0">
  <p:cSld>
    <p:bg>
      <p:bgPr>
        <a:blipFill>
          <a:blip r:embed="rId3"/>
          <a:stretch/>
        </a:blipFill>
        <a:effectLst/>
      </p:bgPr>
    </p:bg>
    <p:spTree>
      <p:nvGrpSpPr>
        <p:cNvPr id="1" name=""/>
        <p:cNvGrpSpPr/>
        <p:nvPr/>
      </p:nvGrpSpPr>
      <p:grpSpPr>
        <a:xfrm>
          <a:off x="0" y="0"/>
          <a:ext cx="0" cy="0"/>
          <a:chOff x="0" y="0"/>
          <a:chExt cx="0" cy="0"/>
        </a:xfrm>
      </p:grpSpPr>
      <p:sp>
        <p:nvSpPr>
          <p:cNvPr id="5" name="Title 5">
            <a:extLst>
              <a:ext uri="{FF2B5EF4-FFF2-40B4-BE49-F238E27FC236}">
                <a16:creationId xmlns:a16="http://schemas.microsoft.com/office/drawing/2014/main" id="{0E2D39A7-976F-4A31-A3FA-4318B82DA132}"/>
              </a:ext>
            </a:extLst>
          </p:cNvPr>
          <p:cNvSpPr>
            <a:spLocks noGrp="1"/>
          </p:cNvSpPr>
          <p:nvPr>
            <p:ph type="ctrTitle"/>
          </p:nvPr>
        </p:nvSpPr>
        <p:spPr>
          <a:xfrm>
            <a:off x="1627995" y="508359"/>
            <a:ext cx="9329575" cy="560153"/>
          </a:xfrm>
        </p:spPr>
        <p:txBody>
          <a:bodyPr>
            <a:normAutofit fontScale="90000"/>
          </a:bodyPr>
          <a:lstStyle/>
          <a:p>
            <a:pPr algn="ctr"/>
            <a:r>
              <a:rPr lang="en-US" sz="3600" b="1" dirty="0">
                <a:solidFill>
                  <a:schemeClr val="accent2">
                    <a:lumMod val="20000"/>
                    <a:lumOff val="80000"/>
                  </a:schemeClr>
                </a:solidFill>
                <a:latin typeface="+mn-lt"/>
                <a:cs typeface="Arial" panose="020B0604020202020204" pitchFamily="34" charset="0"/>
              </a:rPr>
              <a:t>Solution Synopsis, Demonstration</a:t>
            </a:r>
          </a:p>
        </p:txBody>
      </p:sp>
      <p:sp>
        <p:nvSpPr>
          <p:cNvPr id="10" name="Text Placeholder 12">
            <a:extLst>
              <a:ext uri="{FF2B5EF4-FFF2-40B4-BE49-F238E27FC236}">
                <a16:creationId xmlns:a16="http://schemas.microsoft.com/office/drawing/2014/main" id="{877620E6-8552-4061-9420-4F8CE621D153}"/>
              </a:ext>
            </a:extLst>
          </p:cNvPr>
          <p:cNvSpPr txBox="1">
            <a:spLocks/>
          </p:cNvSpPr>
          <p:nvPr/>
        </p:nvSpPr>
        <p:spPr>
          <a:xfrm>
            <a:off x="6596147" y="753342"/>
            <a:ext cx="7440011" cy="702582"/>
          </a:xfrm>
          <a:prstGeom prst="rect">
            <a:avLst/>
          </a:prstGeom>
        </p:spPr>
        <p:txBody>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buNone/>
            </a:pPr>
            <a:endParaRPr lang="en-US">
              <a:latin typeface="Franklin Gothic Medium" panose="020B0603020102020204" pitchFamily="34" charset="0"/>
            </a:endParaRPr>
          </a:p>
        </p:txBody>
      </p:sp>
      <p:sp>
        <p:nvSpPr>
          <p:cNvPr id="8" name="Rectangle: Diagonal Corners Rounded 7">
            <a:extLst>
              <a:ext uri="{FF2B5EF4-FFF2-40B4-BE49-F238E27FC236}">
                <a16:creationId xmlns:a16="http://schemas.microsoft.com/office/drawing/2014/main" id="{D6277783-8485-4BEF-BF25-067984D47F3F}"/>
              </a:ext>
            </a:extLst>
          </p:cNvPr>
          <p:cNvSpPr/>
          <p:nvPr/>
        </p:nvSpPr>
        <p:spPr>
          <a:xfrm>
            <a:off x="642923" y="1455924"/>
            <a:ext cx="1084060" cy="1084060"/>
          </a:xfrm>
          <a:prstGeom prst="round2DiagRect">
            <a:avLst>
              <a:gd name="adj1" fmla="val 29727"/>
              <a:gd name="adj2" fmla="val 0"/>
            </a:avLst>
          </a:prstGeom>
        </p:spPr>
        <p:style>
          <a:lnRef idx="0">
            <a:schemeClr val="lt1">
              <a:alpha val="0"/>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p:style>
      </p:sp>
      <p:sp>
        <p:nvSpPr>
          <p:cNvPr id="9" name="Rectangle 8" descr="Devil Face Outline">
            <a:extLst>
              <a:ext uri="{FF2B5EF4-FFF2-40B4-BE49-F238E27FC236}">
                <a16:creationId xmlns:a16="http://schemas.microsoft.com/office/drawing/2014/main" id="{8622F0DE-91BB-488F-997F-84DF53190EA2}"/>
              </a:ext>
            </a:extLst>
          </p:cNvPr>
          <p:cNvSpPr/>
          <p:nvPr/>
        </p:nvSpPr>
        <p:spPr>
          <a:xfrm>
            <a:off x="873952" y="1686953"/>
            <a:ext cx="622001" cy="622001"/>
          </a:xfrm>
          <a:prstGeom prst="rect">
            <a:avLst/>
          </a:prstGeom>
          <a: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sp>
        <p:nvSpPr>
          <p:cNvPr id="2" name="Rectangle 1">
            <a:extLst>
              <a:ext uri="{FF2B5EF4-FFF2-40B4-BE49-F238E27FC236}">
                <a16:creationId xmlns:a16="http://schemas.microsoft.com/office/drawing/2014/main" id="{AD4D5775-D256-43FB-97CC-694D4468F88F}"/>
              </a:ext>
            </a:extLst>
          </p:cNvPr>
          <p:cNvSpPr/>
          <p:nvPr/>
        </p:nvSpPr>
        <p:spPr>
          <a:xfrm>
            <a:off x="2246616" y="1659120"/>
            <a:ext cx="6096000" cy="646331"/>
          </a:xfrm>
          <a:prstGeom prst="rect">
            <a:avLst/>
          </a:prstGeom>
        </p:spPr>
        <p:txBody>
          <a:bodyPr>
            <a:spAutoFit/>
          </a:bodyPr>
          <a:lstStyle/>
          <a:p>
            <a:pPr lvl="0">
              <a:lnSpc>
                <a:spcPct val="100000"/>
              </a:lnSpc>
              <a:defRPr cap="all"/>
            </a:pPr>
            <a:r>
              <a:rPr lang="en-US" dirty="0">
                <a:solidFill>
                  <a:schemeClr val="tx2"/>
                </a:solidFill>
              </a:rPr>
              <a:t>What is Useful, Novel, Non-Obvious ABOUT Your Solution?</a:t>
            </a:r>
          </a:p>
        </p:txBody>
      </p:sp>
      <p:sp>
        <p:nvSpPr>
          <p:cNvPr id="11" name="Subtitle 10">
            <a:extLst>
              <a:ext uri="{FF2B5EF4-FFF2-40B4-BE49-F238E27FC236}">
                <a16:creationId xmlns:a16="http://schemas.microsoft.com/office/drawing/2014/main" id="{98DDA37B-319C-42A1-9294-BB27B2D327FF}"/>
              </a:ext>
            </a:extLst>
          </p:cNvPr>
          <p:cNvSpPr>
            <a:spLocks noGrp="1"/>
          </p:cNvSpPr>
          <p:nvPr>
            <p:ph type="subTitle" idx="1"/>
          </p:nvPr>
        </p:nvSpPr>
        <p:spPr>
          <a:xfrm>
            <a:off x="2246616" y="2539984"/>
            <a:ext cx="8710954" cy="3912187"/>
          </a:xfrm>
        </p:spPr>
        <p:txBody>
          <a:bodyPr>
            <a:normAutofit/>
          </a:bodyPr>
          <a:lstStyle/>
          <a:p>
            <a:pPr algn="l"/>
            <a:r>
              <a:rPr lang="en-US" sz="1600" cap="none" dirty="0">
                <a:solidFill>
                  <a:schemeClr val="tx2">
                    <a:lumMod val="75000"/>
                  </a:schemeClr>
                </a:solidFill>
              </a:rPr>
              <a:t>In past years we’ve observed how pandemic restricted people for inpatient facilities ,regular nursing &amp; monitoring and frequent hospital visits. With the help of “SNF Assist”, you can avail facilities like sending your vitals to your providers at regular intervals, alarming your loved ones in emergency cases or deteriorating health conditions sitting at homes at affordable costs.  </a:t>
            </a:r>
            <a:endParaRPr lang="en-US" sz="1600" dirty="0">
              <a:solidFill>
                <a:schemeClr val="tx2">
                  <a:lumMod val="75000"/>
                </a:schemeClr>
              </a:solidFill>
            </a:endParaRPr>
          </a:p>
        </p:txBody>
      </p:sp>
      <p:pic>
        <p:nvPicPr>
          <p:cNvPr id="3" name="Picture 2">
            <a:extLst>
              <a:ext uri="{FF2B5EF4-FFF2-40B4-BE49-F238E27FC236}">
                <a16:creationId xmlns:a16="http://schemas.microsoft.com/office/drawing/2014/main" id="{C8FCD875-FF38-4346-B176-5E0698E94B95}"/>
              </a:ext>
            </a:extLst>
          </p:cNvPr>
          <p:cNvPicPr>
            <a:picLocks noChangeAspect="1"/>
          </p:cNvPicPr>
          <p:nvPr/>
        </p:nvPicPr>
        <p:blipFill rotWithShape="1">
          <a:blip r:embed="rId6"/>
          <a:srcRect r="33196"/>
          <a:stretch/>
        </p:blipFill>
        <p:spPr>
          <a:xfrm>
            <a:off x="2431551" y="4044366"/>
            <a:ext cx="2284287" cy="1925132"/>
          </a:xfrm>
          <a:prstGeom prst="rect">
            <a:avLst/>
          </a:prstGeom>
        </p:spPr>
      </p:pic>
      <p:pic>
        <p:nvPicPr>
          <p:cNvPr id="6" name="Picture 5">
            <a:extLst>
              <a:ext uri="{FF2B5EF4-FFF2-40B4-BE49-F238E27FC236}">
                <a16:creationId xmlns:a16="http://schemas.microsoft.com/office/drawing/2014/main" id="{51F2ECCE-BD00-40C7-8FC2-4E929CBA9829}"/>
              </a:ext>
            </a:extLst>
          </p:cNvPr>
          <p:cNvPicPr>
            <a:picLocks noChangeAspect="1"/>
          </p:cNvPicPr>
          <p:nvPr/>
        </p:nvPicPr>
        <p:blipFill>
          <a:blip r:embed="rId7"/>
          <a:stretch>
            <a:fillRect/>
          </a:stretch>
        </p:blipFill>
        <p:spPr>
          <a:xfrm>
            <a:off x="5663542" y="4044367"/>
            <a:ext cx="3406743" cy="1925131"/>
          </a:xfrm>
          <a:prstGeom prst="rect">
            <a:avLst/>
          </a:prstGeom>
        </p:spPr>
      </p:pic>
    </p:spTree>
    <p:extLst>
      <p:ext uri="{BB962C8B-B14F-4D97-AF65-F5344CB8AC3E}">
        <p14:creationId xmlns:p14="http://schemas.microsoft.com/office/powerpoint/2010/main" val="1700713606"/>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showMasterSp="0">
  <p:cSld>
    <p:bg>
      <p:bgPr>
        <a:blipFill>
          <a:blip r:embed="rId3"/>
          <a:stretch/>
        </a:blipFill>
        <a:effectLst/>
      </p:bgPr>
    </p:bg>
    <p:spTree>
      <p:nvGrpSpPr>
        <p:cNvPr id="1" name=""/>
        <p:cNvGrpSpPr/>
        <p:nvPr/>
      </p:nvGrpSpPr>
      <p:grpSpPr>
        <a:xfrm>
          <a:off x="0" y="0"/>
          <a:ext cx="0" cy="0"/>
          <a:chOff x="0" y="0"/>
          <a:chExt cx="0" cy="0"/>
        </a:xfrm>
      </p:grpSpPr>
      <p:sp>
        <p:nvSpPr>
          <p:cNvPr id="5" name="Title 5">
            <a:extLst>
              <a:ext uri="{FF2B5EF4-FFF2-40B4-BE49-F238E27FC236}">
                <a16:creationId xmlns:a16="http://schemas.microsoft.com/office/drawing/2014/main" id="{0E2D39A7-976F-4A31-A3FA-4318B82DA132}"/>
              </a:ext>
            </a:extLst>
          </p:cNvPr>
          <p:cNvSpPr>
            <a:spLocks noGrp="1"/>
          </p:cNvSpPr>
          <p:nvPr>
            <p:ph type="ctrTitle"/>
          </p:nvPr>
        </p:nvSpPr>
        <p:spPr>
          <a:xfrm>
            <a:off x="1627995" y="508359"/>
            <a:ext cx="9329575" cy="560153"/>
          </a:xfrm>
        </p:spPr>
        <p:txBody>
          <a:bodyPr>
            <a:normAutofit fontScale="90000"/>
          </a:bodyPr>
          <a:lstStyle/>
          <a:p>
            <a:pPr algn="ctr"/>
            <a:r>
              <a:rPr lang="en-US" sz="3600" b="1" dirty="0">
                <a:solidFill>
                  <a:schemeClr val="accent2">
                    <a:lumMod val="20000"/>
                    <a:lumOff val="80000"/>
                  </a:schemeClr>
                </a:solidFill>
                <a:latin typeface="+mn-lt"/>
                <a:cs typeface="Arial" panose="020B0604020202020204" pitchFamily="34" charset="0"/>
              </a:rPr>
              <a:t>Solution Synopsis, Demonstration</a:t>
            </a:r>
          </a:p>
        </p:txBody>
      </p:sp>
      <p:sp>
        <p:nvSpPr>
          <p:cNvPr id="10" name="Text Placeholder 12">
            <a:extLst>
              <a:ext uri="{FF2B5EF4-FFF2-40B4-BE49-F238E27FC236}">
                <a16:creationId xmlns:a16="http://schemas.microsoft.com/office/drawing/2014/main" id="{877620E6-8552-4061-9420-4F8CE621D153}"/>
              </a:ext>
            </a:extLst>
          </p:cNvPr>
          <p:cNvSpPr txBox="1">
            <a:spLocks/>
          </p:cNvSpPr>
          <p:nvPr/>
        </p:nvSpPr>
        <p:spPr>
          <a:xfrm>
            <a:off x="6596147" y="753342"/>
            <a:ext cx="7440011" cy="702582"/>
          </a:xfrm>
          <a:prstGeom prst="rect">
            <a:avLst/>
          </a:prstGeom>
        </p:spPr>
        <p:txBody>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buNone/>
            </a:pPr>
            <a:endParaRPr lang="en-US">
              <a:latin typeface="Franklin Gothic Medium" panose="020B0603020102020204" pitchFamily="34" charset="0"/>
            </a:endParaRPr>
          </a:p>
        </p:txBody>
      </p:sp>
      <p:sp>
        <p:nvSpPr>
          <p:cNvPr id="8" name="Rectangle: Diagonal Corners Rounded 7">
            <a:extLst>
              <a:ext uri="{FF2B5EF4-FFF2-40B4-BE49-F238E27FC236}">
                <a16:creationId xmlns:a16="http://schemas.microsoft.com/office/drawing/2014/main" id="{D6277783-8485-4BEF-BF25-067984D47F3F}"/>
              </a:ext>
            </a:extLst>
          </p:cNvPr>
          <p:cNvSpPr/>
          <p:nvPr/>
        </p:nvSpPr>
        <p:spPr>
          <a:xfrm>
            <a:off x="642923" y="1455924"/>
            <a:ext cx="1084060" cy="1084060"/>
          </a:xfrm>
          <a:prstGeom prst="round2DiagRect">
            <a:avLst>
              <a:gd name="adj1" fmla="val 29727"/>
              <a:gd name="adj2" fmla="val 0"/>
            </a:avLst>
          </a:prstGeom>
        </p:spPr>
        <p:style>
          <a:lnRef idx="0">
            <a:schemeClr val="lt1">
              <a:alpha val="0"/>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p:style>
      </p:sp>
      <p:sp>
        <p:nvSpPr>
          <p:cNvPr id="9" name="Rectangle 8" descr="Devil Face Outline">
            <a:extLst>
              <a:ext uri="{FF2B5EF4-FFF2-40B4-BE49-F238E27FC236}">
                <a16:creationId xmlns:a16="http://schemas.microsoft.com/office/drawing/2014/main" id="{8622F0DE-91BB-488F-997F-84DF53190EA2}"/>
              </a:ext>
            </a:extLst>
          </p:cNvPr>
          <p:cNvSpPr/>
          <p:nvPr/>
        </p:nvSpPr>
        <p:spPr>
          <a:xfrm>
            <a:off x="873952" y="1686953"/>
            <a:ext cx="622001" cy="622001"/>
          </a:xfrm>
          <a:prstGeom prst="rect">
            <a:avLst/>
          </a:prstGeom>
          <a: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sp>
        <p:nvSpPr>
          <p:cNvPr id="2" name="Rectangle 1">
            <a:extLst>
              <a:ext uri="{FF2B5EF4-FFF2-40B4-BE49-F238E27FC236}">
                <a16:creationId xmlns:a16="http://schemas.microsoft.com/office/drawing/2014/main" id="{AD4D5775-D256-43FB-97CC-694D4468F88F}"/>
              </a:ext>
            </a:extLst>
          </p:cNvPr>
          <p:cNvSpPr/>
          <p:nvPr/>
        </p:nvSpPr>
        <p:spPr>
          <a:xfrm>
            <a:off x="2246616" y="1659120"/>
            <a:ext cx="6096000" cy="646331"/>
          </a:xfrm>
          <a:prstGeom prst="rect">
            <a:avLst/>
          </a:prstGeom>
        </p:spPr>
        <p:txBody>
          <a:bodyPr>
            <a:spAutoFit/>
          </a:bodyPr>
          <a:lstStyle/>
          <a:p>
            <a:pPr lvl="0">
              <a:lnSpc>
                <a:spcPct val="100000"/>
              </a:lnSpc>
              <a:defRPr cap="all"/>
            </a:pPr>
            <a:r>
              <a:rPr lang="en-US" dirty="0">
                <a:solidFill>
                  <a:schemeClr val="tx2"/>
                </a:solidFill>
              </a:rPr>
              <a:t>How does it work?</a:t>
            </a:r>
          </a:p>
          <a:p>
            <a:pPr lvl="0">
              <a:lnSpc>
                <a:spcPct val="100000"/>
              </a:lnSpc>
              <a:defRPr cap="all"/>
            </a:pPr>
            <a:r>
              <a:rPr lang="en-US" dirty="0">
                <a:solidFill>
                  <a:schemeClr val="tx2"/>
                </a:solidFill>
              </a:rPr>
              <a:t>Describe Steps to Implement your idea</a:t>
            </a:r>
          </a:p>
        </p:txBody>
      </p:sp>
      <p:sp>
        <p:nvSpPr>
          <p:cNvPr id="11" name="Subtitle 10">
            <a:extLst>
              <a:ext uri="{FF2B5EF4-FFF2-40B4-BE49-F238E27FC236}">
                <a16:creationId xmlns:a16="http://schemas.microsoft.com/office/drawing/2014/main" id="{98DDA37B-319C-42A1-9294-BB27B2D327FF}"/>
              </a:ext>
            </a:extLst>
          </p:cNvPr>
          <p:cNvSpPr>
            <a:spLocks noGrp="1"/>
          </p:cNvSpPr>
          <p:nvPr>
            <p:ph type="subTitle" idx="1"/>
          </p:nvPr>
        </p:nvSpPr>
        <p:spPr>
          <a:xfrm>
            <a:off x="2246616" y="2305451"/>
            <a:ext cx="8710954" cy="4146721"/>
          </a:xfrm>
        </p:spPr>
        <p:txBody>
          <a:bodyPr>
            <a:normAutofit/>
          </a:bodyPr>
          <a:lstStyle/>
          <a:p>
            <a:pPr algn="l"/>
            <a:r>
              <a:rPr lang="en-US" sz="1600" cap="none" dirty="0">
                <a:solidFill>
                  <a:schemeClr val="tx2">
                    <a:lumMod val="75000"/>
                  </a:schemeClr>
                </a:solidFill>
              </a:rPr>
              <a:t>We used a raspberry pi 3 and got </a:t>
            </a:r>
            <a:r>
              <a:rPr lang="en-US" sz="1600" cap="none" dirty="0" err="1">
                <a:solidFill>
                  <a:schemeClr val="tx2">
                    <a:lumMod val="75000"/>
                  </a:schemeClr>
                </a:solidFill>
              </a:rPr>
              <a:t>alexa</a:t>
            </a:r>
            <a:r>
              <a:rPr lang="en-US" sz="1600" cap="none" dirty="0">
                <a:solidFill>
                  <a:schemeClr val="tx2">
                    <a:lumMod val="75000"/>
                  </a:schemeClr>
                </a:solidFill>
              </a:rPr>
              <a:t> voice service to run on it by connecting a speaker and microphone. We connected our device to AWS to send/receive notifications to loved ones when the individual's health condition has deteriorated.</a:t>
            </a:r>
            <a:endParaRPr lang="en-US" sz="1600" dirty="0">
              <a:solidFill>
                <a:schemeClr val="tx2">
                  <a:lumMod val="75000"/>
                </a:schemeClr>
              </a:solidFill>
            </a:endParaRPr>
          </a:p>
        </p:txBody>
      </p:sp>
      <p:sp>
        <p:nvSpPr>
          <p:cNvPr id="12" name="Rectangle: Diagonal Corners Rounded 11">
            <a:extLst>
              <a:ext uri="{FF2B5EF4-FFF2-40B4-BE49-F238E27FC236}">
                <a16:creationId xmlns:a16="http://schemas.microsoft.com/office/drawing/2014/main" id="{31DF78DE-8326-4615-9339-8B4B9CB74F50}"/>
              </a:ext>
            </a:extLst>
          </p:cNvPr>
          <p:cNvSpPr/>
          <p:nvPr/>
        </p:nvSpPr>
        <p:spPr>
          <a:xfrm>
            <a:off x="642922" y="1455924"/>
            <a:ext cx="1084060" cy="1084060"/>
          </a:xfrm>
          <a:prstGeom prst="round2DiagRect">
            <a:avLst>
              <a:gd name="adj1" fmla="val 29727"/>
              <a:gd name="adj2" fmla="val 0"/>
            </a:avLst>
          </a:prstGeom>
        </p:spPr>
        <p:style>
          <a:lnRef idx="0">
            <a:schemeClr val="lt1">
              <a:alpha val="0"/>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p:style>
      </p:sp>
      <p:pic>
        <p:nvPicPr>
          <p:cNvPr id="13" name="Picture 12">
            <a:extLst>
              <a:ext uri="{FF2B5EF4-FFF2-40B4-BE49-F238E27FC236}">
                <a16:creationId xmlns:a16="http://schemas.microsoft.com/office/drawing/2014/main" id="{21A36EA9-D97F-405C-AB78-FFAFA06C50F5}"/>
              </a:ext>
            </a:extLst>
          </p:cNvPr>
          <p:cNvPicPr>
            <a:picLocks noChangeAspect="1"/>
          </p:cNvPicPr>
          <p:nvPr/>
        </p:nvPicPr>
        <p:blipFill>
          <a:blip r:embed="rId6"/>
          <a:stretch>
            <a:fillRect/>
          </a:stretch>
        </p:blipFill>
        <p:spPr>
          <a:xfrm>
            <a:off x="873952" y="1686953"/>
            <a:ext cx="627942" cy="627942"/>
          </a:xfrm>
          <a:prstGeom prst="rect">
            <a:avLst/>
          </a:prstGeom>
        </p:spPr>
      </p:pic>
      <p:pic>
        <p:nvPicPr>
          <p:cNvPr id="4" name="Picture 3">
            <a:extLst>
              <a:ext uri="{FF2B5EF4-FFF2-40B4-BE49-F238E27FC236}">
                <a16:creationId xmlns:a16="http://schemas.microsoft.com/office/drawing/2014/main" id="{0C2C7557-7E35-4C24-82AA-29683CAE3990}"/>
              </a:ext>
            </a:extLst>
          </p:cNvPr>
          <p:cNvPicPr>
            <a:picLocks noChangeAspect="1"/>
          </p:cNvPicPr>
          <p:nvPr/>
        </p:nvPicPr>
        <p:blipFill>
          <a:blip r:embed="rId7"/>
          <a:stretch>
            <a:fillRect/>
          </a:stretch>
        </p:blipFill>
        <p:spPr>
          <a:xfrm>
            <a:off x="2530259" y="3763123"/>
            <a:ext cx="3448691" cy="2586518"/>
          </a:xfrm>
          <a:prstGeom prst="rect">
            <a:avLst/>
          </a:prstGeom>
        </p:spPr>
      </p:pic>
      <p:pic>
        <p:nvPicPr>
          <p:cNvPr id="19" name="Picture 18">
            <a:extLst>
              <a:ext uri="{FF2B5EF4-FFF2-40B4-BE49-F238E27FC236}">
                <a16:creationId xmlns:a16="http://schemas.microsoft.com/office/drawing/2014/main" id="{85E7AEEF-4E82-4BC9-8F12-54BFC0AF93ED}"/>
              </a:ext>
            </a:extLst>
          </p:cNvPr>
          <p:cNvPicPr>
            <a:picLocks noChangeAspect="1"/>
          </p:cNvPicPr>
          <p:nvPr/>
        </p:nvPicPr>
        <p:blipFill rotWithShape="1">
          <a:blip r:embed="rId8"/>
          <a:srcRect l="3299" t="13532" r="-1"/>
          <a:stretch/>
        </p:blipFill>
        <p:spPr>
          <a:xfrm rot="10800000">
            <a:off x="6963065" y="3763122"/>
            <a:ext cx="3670688" cy="2586517"/>
          </a:xfrm>
          <a:prstGeom prst="rect">
            <a:avLst/>
          </a:prstGeom>
        </p:spPr>
      </p:pic>
    </p:spTree>
    <p:extLst>
      <p:ext uri="{BB962C8B-B14F-4D97-AF65-F5344CB8AC3E}">
        <p14:creationId xmlns:p14="http://schemas.microsoft.com/office/powerpoint/2010/main" val="1459835300"/>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showMasterSp="0">
  <p:cSld>
    <p:bg>
      <p:bgPr>
        <a:blipFill>
          <a:blip r:embed="rId3"/>
          <a:stretch/>
        </a:blipFill>
        <a:effectLst/>
      </p:bgPr>
    </p:bg>
    <p:spTree>
      <p:nvGrpSpPr>
        <p:cNvPr id="1" name=""/>
        <p:cNvGrpSpPr/>
        <p:nvPr/>
      </p:nvGrpSpPr>
      <p:grpSpPr>
        <a:xfrm>
          <a:off x="0" y="0"/>
          <a:ext cx="0" cy="0"/>
          <a:chOff x="0" y="0"/>
          <a:chExt cx="0" cy="0"/>
        </a:xfrm>
      </p:grpSpPr>
      <p:sp>
        <p:nvSpPr>
          <p:cNvPr id="5" name="Title 5">
            <a:extLst>
              <a:ext uri="{FF2B5EF4-FFF2-40B4-BE49-F238E27FC236}">
                <a16:creationId xmlns:a16="http://schemas.microsoft.com/office/drawing/2014/main" id="{0E2D39A7-976F-4A31-A3FA-4318B82DA132}"/>
              </a:ext>
            </a:extLst>
          </p:cNvPr>
          <p:cNvSpPr>
            <a:spLocks noGrp="1"/>
          </p:cNvSpPr>
          <p:nvPr>
            <p:ph type="ctrTitle"/>
          </p:nvPr>
        </p:nvSpPr>
        <p:spPr>
          <a:xfrm>
            <a:off x="1627995" y="508359"/>
            <a:ext cx="9329575" cy="560153"/>
          </a:xfrm>
        </p:spPr>
        <p:txBody>
          <a:bodyPr>
            <a:normAutofit fontScale="90000"/>
          </a:bodyPr>
          <a:lstStyle/>
          <a:p>
            <a:pPr algn="ctr"/>
            <a:r>
              <a:rPr lang="en-US" sz="3600" b="1" dirty="0">
                <a:solidFill>
                  <a:schemeClr val="accent2">
                    <a:lumMod val="20000"/>
                    <a:lumOff val="80000"/>
                  </a:schemeClr>
                </a:solidFill>
                <a:latin typeface="+mn-lt"/>
                <a:cs typeface="Arial" panose="020B0604020202020204" pitchFamily="34" charset="0"/>
              </a:rPr>
              <a:t>Solution Synopsis, Demonstration</a:t>
            </a:r>
          </a:p>
        </p:txBody>
      </p:sp>
      <p:sp>
        <p:nvSpPr>
          <p:cNvPr id="10" name="Text Placeholder 12">
            <a:extLst>
              <a:ext uri="{FF2B5EF4-FFF2-40B4-BE49-F238E27FC236}">
                <a16:creationId xmlns:a16="http://schemas.microsoft.com/office/drawing/2014/main" id="{877620E6-8552-4061-9420-4F8CE621D153}"/>
              </a:ext>
            </a:extLst>
          </p:cNvPr>
          <p:cNvSpPr txBox="1">
            <a:spLocks/>
          </p:cNvSpPr>
          <p:nvPr/>
        </p:nvSpPr>
        <p:spPr>
          <a:xfrm>
            <a:off x="6596147" y="753342"/>
            <a:ext cx="7440011" cy="702582"/>
          </a:xfrm>
          <a:prstGeom prst="rect">
            <a:avLst/>
          </a:prstGeom>
        </p:spPr>
        <p:txBody>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buNone/>
            </a:pPr>
            <a:endParaRPr lang="en-US">
              <a:latin typeface="Franklin Gothic Medium" panose="020B0603020102020204" pitchFamily="34" charset="0"/>
            </a:endParaRPr>
          </a:p>
        </p:txBody>
      </p:sp>
      <p:sp>
        <p:nvSpPr>
          <p:cNvPr id="8" name="Rectangle: Diagonal Corners Rounded 7">
            <a:extLst>
              <a:ext uri="{FF2B5EF4-FFF2-40B4-BE49-F238E27FC236}">
                <a16:creationId xmlns:a16="http://schemas.microsoft.com/office/drawing/2014/main" id="{D6277783-8485-4BEF-BF25-067984D47F3F}"/>
              </a:ext>
            </a:extLst>
          </p:cNvPr>
          <p:cNvSpPr/>
          <p:nvPr/>
        </p:nvSpPr>
        <p:spPr>
          <a:xfrm>
            <a:off x="642923" y="1455924"/>
            <a:ext cx="1084060" cy="1084060"/>
          </a:xfrm>
          <a:prstGeom prst="round2DiagRect">
            <a:avLst>
              <a:gd name="adj1" fmla="val 29727"/>
              <a:gd name="adj2" fmla="val 0"/>
            </a:avLst>
          </a:prstGeom>
        </p:spPr>
        <p:style>
          <a:lnRef idx="0">
            <a:schemeClr val="lt1">
              <a:alpha val="0"/>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p:style>
      </p:sp>
      <p:sp>
        <p:nvSpPr>
          <p:cNvPr id="9" name="Rectangle 8" descr="Devil Face Outline">
            <a:extLst>
              <a:ext uri="{FF2B5EF4-FFF2-40B4-BE49-F238E27FC236}">
                <a16:creationId xmlns:a16="http://schemas.microsoft.com/office/drawing/2014/main" id="{8622F0DE-91BB-488F-997F-84DF53190EA2}"/>
              </a:ext>
            </a:extLst>
          </p:cNvPr>
          <p:cNvSpPr/>
          <p:nvPr/>
        </p:nvSpPr>
        <p:spPr>
          <a:xfrm>
            <a:off x="873952" y="1686953"/>
            <a:ext cx="622001" cy="622001"/>
          </a:xfrm>
          <a:prstGeom prst="rect">
            <a:avLst/>
          </a:prstGeom>
          <a: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sp>
        <p:nvSpPr>
          <p:cNvPr id="2" name="Rectangle 1">
            <a:extLst>
              <a:ext uri="{FF2B5EF4-FFF2-40B4-BE49-F238E27FC236}">
                <a16:creationId xmlns:a16="http://schemas.microsoft.com/office/drawing/2014/main" id="{AD4D5775-D256-43FB-97CC-694D4468F88F}"/>
              </a:ext>
            </a:extLst>
          </p:cNvPr>
          <p:cNvSpPr/>
          <p:nvPr/>
        </p:nvSpPr>
        <p:spPr>
          <a:xfrm>
            <a:off x="2246616" y="1659120"/>
            <a:ext cx="6096000" cy="369332"/>
          </a:xfrm>
          <a:prstGeom prst="rect">
            <a:avLst/>
          </a:prstGeom>
        </p:spPr>
        <p:txBody>
          <a:bodyPr>
            <a:spAutoFit/>
          </a:bodyPr>
          <a:lstStyle/>
          <a:p>
            <a:pPr lvl="0">
              <a:lnSpc>
                <a:spcPct val="100000"/>
              </a:lnSpc>
              <a:defRPr cap="all"/>
            </a:pPr>
            <a:r>
              <a:rPr lang="en-US" dirty="0">
                <a:solidFill>
                  <a:schemeClr val="tx2"/>
                </a:solidFill>
                <a:cs typeface="Arial" panose="020B0604020202020204" pitchFamily="34" charset="0"/>
              </a:rPr>
              <a:t>What value is delivered by your solution?</a:t>
            </a:r>
          </a:p>
        </p:txBody>
      </p:sp>
      <p:sp>
        <p:nvSpPr>
          <p:cNvPr id="11" name="Subtitle 10">
            <a:extLst>
              <a:ext uri="{FF2B5EF4-FFF2-40B4-BE49-F238E27FC236}">
                <a16:creationId xmlns:a16="http://schemas.microsoft.com/office/drawing/2014/main" id="{98DDA37B-319C-42A1-9294-BB27B2D327FF}"/>
              </a:ext>
            </a:extLst>
          </p:cNvPr>
          <p:cNvSpPr>
            <a:spLocks noGrp="1"/>
          </p:cNvSpPr>
          <p:nvPr>
            <p:ph type="subTitle" idx="1"/>
          </p:nvPr>
        </p:nvSpPr>
        <p:spPr>
          <a:xfrm>
            <a:off x="2246616" y="2046532"/>
            <a:ext cx="8710954" cy="4405639"/>
          </a:xfrm>
        </p:spPr>
        <p:txBody>
          <a:bodyPr>
            <a:normAutofit/>
          </a:bodyPr>
          <a:lstStyle/>
          <a:p>
            <a:pPr algn="l"/>
            <a:r>
              <a:rPr lang="en-US" sz="1600" cap="none" dirty="0">
                <a:solidFill>
                  <a:schemeClr val="tx2">
                    <a:lumMod val="75000"/>
                  </a:schemeClr>
                </a:solidFill>
              </a:rPr>
              <a:t>Population aging, reflects a human success story of increased longevity. However, how many years can older people expect to live in good health? Can they afford the health care costs? There are certain health conditions like cancer, dementia, increase in the number of falls, obesity, and diabetes that are expected to be a challenge to our health care system. our current healthcare system is grossly unprepared to deal with the increasing aging population. A shortage of healthcare professionals is expected and there will be fewer family caregivers</a:t>
            </a:r>
            <a:r>
              <a:rPr lang="en-US" sz="1600" dirty="0">
                <a:solidFill>
                  <a:schemeClr val="tx2">
                    <a:lumMod val="75000"/>
                  </a:schemeClr>
                </a:solidFill>
              </a:rPr>
              <a:t>.</a:t>
            </a:r>
          </a:p>
        </p:txBody>
      </p:sp>
      <p:sp>
        <p:nvSpPr>
          <p:cNvPr id="12" name="Rectangle: Diagonal Corners Rounded 11">
            <a:extLst>
              <a:ext uri="{FF2B5EF4-FFF2-40B4-BE49-F238E27FC236}">
                <a16:creationId xmlns:a16="http://schemas.microsoft.com/office/drawing/2014/main" id="{86F45042-DD3B-436F-B527-E06B245E48DA}"/>
              </a:ext>
            </a:extLst>
          </p:cNvPr>
          <p:cNvSpPr/>
          <p:nvPr/>
        </p:nvSpPr>
        <p:spPr>
          <a:xfrm>
            <a:off x="642922" y="1455924"/>
            <a:ext cx="1084060" cy="1084060"/>
          </a:xfrm>
          <a:prstGeom prst="round2DiagRect">
            <a:avLst>
              <a:gd name="adj1" fmla="val 29727"/>
              <a:gd name="adj2" fmla="val 0"/>
            </a:avLst>
          </a:prstGeom>
        </p:spPr>
        <p:style>
          <a:lnRef idx="0">
            <a:schemeClr val="lt1">
              <a:alpha val="0"/>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p:style>
      </p:sp>
      <p:sp>
        <p:nvSpPr>
          <p:cNvPr id="13" name="Rectangle 12" descr="Upward trend">
            <a:extLst>
              <a:ext uri="{FF2B5EF4-FFF2-40B4-BE49-F238E27FC236}">
                <a16:creationId xmlns:a16="http://schemas.microsoft.com/office/drawing/2014/main" id="{A1CCE1E0-D061-4B1B-9AE6-053382736B6B}"/>
              </a:ext>
            </a:extLst>
          </p:cNvPr>
          <p:cNvSpPr/>
          <p:nvPr/>
        </p:nvSpPr>
        <p:spPr>
          <a:xfrm>
            <a:off x="873952" y="1678833"/>
            <a:ext cx="622001" cy="622001"/>
          </a:xfrm>
          <a:prstGeom prst="rect">
            <a:avLst/>
          </a:prstGeom>
          <a: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pic>
        <p:nvPicPr>
          <p:cNvPr id="4" name="Picture 3">
            <a:extLst>
              <a:ext uri="{FF2B5EF4-FFF2-40B4-BE49-F238E27FC236}">
                <a16:creationId xmlns:a16="http://schemas.microsoft.com/office/drawing/2014/main" id="{3D369370-0F6D-4C70-8CC2-C8B717CAF3C5}"/>
              </a:ext>
            </a:extLst>
          </p:cNvPr>
          <p:cNvPicPr>
            <a:picLocks noChangeAspect="1"/>
          </p:cNvPicPr>
          <p:nvPr/>
        </p:nvPicPr>
        <p:blipFill>
          <a:blip r:embed="rId8"/>
          <a:stretch>
            <a:fillRect/>
          </a:stretch>
        </p:blipFill>
        <p:spPr>
          <a:xfrm>
            <a:off x="2405437" y="3825296"/>
            <a:ext cx="3690563" cy="2524345"/>
          </a:xfrm>
          <a:prstGeom prst="rect">
            <a:avLst/>
          </a:prstGeom>
        </p:spPr>
      </p:pic>
      <p:pic>
        <p:nvPicPr>
          <p:cNvPr id="6" name="Picture 5">
            <a:extLst>
              <a:ext uri="{FF2B5EF4-FFF2-40B4-BE49-F238E27FC236}">
                <a16:creationId xmlns:a16="http://schemas.microsoft.com/office/drawing/2014/main" id="{C733D393-E691-4935-9799-BDE92D2A6C58}"/>
              </a:ext>
            </a:extLst>
          </p:cNvPr>
          <p:cNvPicPr>
            <a:picLocks noChangeAspect="1"/>
          </p:cNvPicPr>
          <p:nvPr/>
        </p:nvPicPr>
        <p:blipFill>
          <a:blip r:embed="rId9"/>
          <a:stretch>
            <a:fillRect/>
          </a:stretch>
        </p:blipFill>
        <p:spPr>
          <a:xfrm>
            <a:off x="6974707" y="3825296"/>
            <a:ext cx="3793414" cy="2524345"/>
          </a:xfrm>
          <a:prstGeom prst="rect">
            <a:avLst/>
          </a:prstGeom>
        </p:spPr>
      </p:pic>
    </p:spTree>
    <p:extLst>
      <p:ext uri="{BB962C8B-B14F-4D97-AF65-F5344CB8AC3E}">
        <p14:creationId xmlns:p14="http://schemas.microsoft.com/office/powerpoint/2010/main" val="3090614856"/>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10" name="Text Placeholder 12">
            <a:extLst>
              <a:ext uri="{FF2B5EF4-FFF2-40B4-BE49-F238E27FC236}">
                <a16:creationId xmlns:a16="http://schemas.microsoft.com/office/drawing/2014/main" id="{877620E6-8552-4061-9420-4F8CE621D153}"/>
              </a:ext>
            </a:extLst>
          </p:cNvPr>
          <p:cNvSpPr txBox="1">
            <a:spLocks/>
          </p:cNvSpPr>
          <p:nvPr/>
        </p:nvSpPr>
        <p:spPr>
          <a:xfrm>
            <a:off x="6596147" y="753342"/>
            <a:ext cx="7440011" cy="702582"/>
          </a:xfrm>
          <a:prstGeom prst="rect">
            <a:avLst/>
          </a:prstGeom>
        </p:spPr>
        <p:txBody>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buNone/>
            </a:pPr>
            <a:endParaRPr lang="en-US">
              <a:latin typeface="Franklin Gothic Medium" panose="020B0603020102020204" pitchFamily="34" charset="0"/>
            </a:endParaRPr>
          </a:p>
        </p:txBody>
      </p:sp>
      <p:pic>
        <p:nvPicPr>
          <p:cNvPr id="3" name="Picture 2" descr="Diagram&#10;&#10;Description automatically generated">
            <a:extLst>
              <a:ext uri="{FF2B5EF4-FFF2-40B4-BE49-F238E27FC236}">
                <a16:creationId xmlns:a16="http://schemas.microsoft.com/office/drawing/2014/main" id="{33A9EB7E-B7B2-4428-9710-EC9B5ABB65E8}"/>
              </a:ext>
            </a:extLst>
          </p:cNvPr>
          <p:cNvPicPr>
            <a:picLocks noChangeAspect="1"/>
          </p:cNvPicPr>
          <p:nvPr/>
        </p:nvPicPr>
        <p:blipFill>
          <a:blip r:embed="rId3"/>
          <a:stretch>
            <a:fillRect/>
          </a:stretch>
        </p:blipFill>
        <p:spPr>
          <a:xfrm>
            <a:off x="2218031" y="1285458"/>
            <a:ext cx="7272448" cy="5276850"/>
          </a:xfrm>
          <a:prstGeom prst="rect">
            <a:avLst/>
          </a:prstGeom>
        </p:spPr>
      </p:pic>
      <p:sp>
        <p:nvSpPr>
          <p:cNvPr id="2" name="Title 1">
            <a:extLst>
              <a:ext uri="{FF2B5EF4-FFF2-40B4-BE49-F238E27FC236}">
                <a16:creationId xmlns:a16="http://schemas.microsoft.com/office/drawing/2014/main" id="{6439C637-C765-413C-A9EC-9BB438C15E56}"/>
              </a:ext>
            </a:extLst>
          </p:cNvPr>
          <p:cNvSpPr>
            <a:spLocks noGrp="1"/>
          </p:cNvSpPr>
          <p:nvPr>
            <p:ph type="title"/>
          </p:nvPr>
        </p:nvSpPr>
        <p:spPr>
          <a:xfrm>
            <a:off x="788543" y="295692"/>
            <a:ext cx="10131425" cy="846324"/>
          </a:xfrm>
        </p:spPr>
        <p:txBody>
          <a:bodyPr/>
          <a:lstStyle/>
          <a:p>
            <a:pPr algn="ctr"/>
            <a:r>
              <a:rPr lang="en-US" b="1" dirty="0">
                <a:solidFill>
                  <a:schemeClr val="accent2">
                    <a:lumMod val="20000"/>
                    <a:lumOff val="80000"/>
                  </a:schemeClr>
                </a:solidFill>
                <a:latin typeface="+mn-lt"/>
              </a:rPr>
              <a:t>ARCHITECTURE &amp; DATA FLOW DIAGRAM</a:t>
            </a:r>
          </a:p>
        </p:txBody>
      </p:sp>
    </p:spTree>
    <p:extLst>
      <p:ext uri="{BB962C8B-B14F-4D97-AF65-F5344CB8AC3E}">
        <p14:creationId xmlns:p14="http://schemas.microsoft.com/office/powerpoint/2010/main" val="244533457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themeOverride>
</file>

<file path=ppt/theme/themeOverride2.xml><?xml version="1.0" encoding="utf-8"?>
<a:themeOverride xmlns:a="http://schemas.openxmlformats.org/drawingml/2006/main">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themeOverride>
</file>

<file path=ppt/theme/themeOverride3.xml><?xml version="1.0" encoding="utf-8"?>
<a:themeOverride xmlns:a="http://schemas.openxmlformats.org/drawingml/2006/main">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themeOverride>
</file>

<file path=ppt/theme/themeOverride4.xml><?xml version="1.0" encoding="utf-8"?>
<a:themeOverride xmlns:a="http://schemas.openxmlformats.org/drawingml/2006/main">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themeOverride>
</file>

<file path=ppt/theme/themeOverride5.xml><?xml version="1.0" encoding="utf-8"?>
<a:themeOverride xmlns:a="http://schemas.openxmlformats.org/drawingml/2006/main">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themeOverride>
</file>

<file path=ppt/theme/themeOverride6.xml><?xml version="1.0" encoding="utf-8"?>
<a:themeOverride xmlns:a="http://schemas.openxmlformats.org/drawingml/2006/main">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themeOverride>
</file>

<file path=ppt/theme/themeOverride7.xml><?xml version="1.0" encoding="utf-8"?>
<a:themeOverride xmlns:a="http://schemas.openxmlformats.org/drawingml/2006/main">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themeOverride>
</file>

<file path=ppt/theme/themeOverride8.xml><?xml version="1.0" encoding="utf-8"?>
<a:themeOverride xmlns:a="http://schemas.openxmlformats.org/drawingml/2006/main">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9761BCFDB8C7FF47A831940D251B9BFB" ma:contentTypeVersion="12" ma:contentTypeDescription="Create a new document." ma:contentTypeScope="" ma:versionID="f01e08213cd4abf6683134179c5180f0">
  <xsd:schema xmlns:xsd="http://www.w3.org/2001/XMLSchema" xmlns:xs="http://www.w3.org/2001/XMLSchema" xmlns:p="http://schemas.microsoft.com/office/2006/metadata/properties" xmlns:ns3="800cc13e-ec83-4866-9395-8e60d57c5a5d" xmlns:ns4="ac3408d1-9763-4d2d-aaf5-1ee422f1bb3f" targetNamespace="http://schemas.microsoft.com/office/2006/metadata/properties" ma:root="true" ma:fieldsID="8ebe203c95ea613b6d141357321b0075" ns3:_="" ns4:_="">
    <xsd:import namespace="800cc13e-ec83-4866-9395-8e60d57c5a5d"/>
    <xsd:import namespace="ac3408d1-9763-4d2d-aaf5-1ee422f1bb3f"/>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GenerationTime" minOccurs="0"/>
                <xsd:element ref="ns3:MediaServiceEventHashCode" minOccurs="0"/>
                <xsd:element ref="ns3:MediaServiceOCR" minOccurs="0"/>
                <xsd:element ref="ns3:MediaServiceAutoKeyPoints" minOccurs="0"/>
                <xsd:element ref="ns3:MediaServiceKeyPoints" minOccurs="0"/>
                <xsd:element ref="ns3: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00cc13e-ec83-4866-9395-8e60d57c5a5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c3408d1-9763-4d2d-aaf5-1ee422f1bb3f"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C67D2BED-8584-403E-B0D3-989B74D83728}">
  <ds:schemaRefs>
    <ds:schemaRef ds:uri="http://schemas.microsoft.com/sharepoint/v3/contenttype/forms"/>
  </ds:schemaRefs>
</ds:datastoreItem>
</file>

<file path=customXml/itemProps2.xml><?xml version="1.0" encoding="utf-8"?>
<ds:datastoreItem xmlns:ds="http://schemas.openxmlformats.org/officeDocument/2006/customXml" ds:itemID="{FAF7F688-A750-4DEA-ACA1-64CCB20F7EC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00cc13e-ec83-4866-9395-8e60d57c5a5d"/>
    <ds:schemaRef ds:uri="ac3408d1-9763-4d2d-aaf5-1ee422f1bb3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F9B5E4B-5371-42CC-8B3D-69841C2FCF0E}">
  <ds:schemaRefs>
    <ds:schemaRef ds:uri="http://schemas.microsoft.com/office/2006/documentManagement/types"/>
    <ds:schemaRef ds:uri="http://schemas.microsoft.com/office/infopath/2007/PartnerControls"/>
    <ds:schemaRef ds:uri="http://purl.org/dc/elements/1.1/"/>
    <ds:schemaRef ds:uri="http://schemas.microsoft.com/office/2006/metadata/properties"/>
    <ds:schemaRef ds:uri="800cc13e-ec83-4866-9395-8e60d57c5a5d"/>
    <ds:schemaRef ds:uri="http://purl.org/dc/terms/"/>
    <ds:schemaRef ds:uri="http://schemas.openxmlformats.org/package/2006/metadata/core-properties"/>
    <ds:schemaRef ds:uri="ac3408d1-9763-4d2d-aaf5-1ee422f1bb3f"/>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
  <TotalTime>478</TotalTime>
  <Words>437</Words>
  <Application>Microsoft Office PowerPoint</Application>
  <PresentationFormat>Widescreen</PresentationFormat>
  <Paragraphs>48</Paragraphs>
  <Slides>9</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vt:i4>
      </vt:variant>
    </vt:vector>
  </HeadingPairs>
  <TitlesOfParts>
    <vt:vector size="14" baseType="lpstr">
      <vt:lpstr>Arial</vt:lpstr>
      <vt:lpstr>Calibri</vt:lpstr>
      <vt:lpstr>Calibri Light</vt:lpstr>
      <vt:lpstr>Franklin Gothic Medium</vt:lpstr>
      <vt:lpstr>Celestial</vt:lpstr>
      <vt:lpstr>Team Code Fellas</vt:lpstr>
      <vt:lpstr>SNF Assist</vt:lpstr>
      <vt:lpstr>ABOUT THE Team</vt:lpstr>
      <vt:lpstr>Solution Synopsis, Demonstration</vt:lpstr>
      <vt:lpstr>Solution Synopsis, Demonstration</vt:lpstr>
      <vt:lpstr>Solution Synopsis, Demonstration</vt:lpstr>
      <vt:lpstr>Solution Synopsis, Demonstration</vt:lpstr>
      <vt:lpstr>Solution Synopsis, Demonstration</vt:lpstr>
      <vt:lpstr>ARCHITECTURE &amp; DATA FLOW DIAGRAM</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2020 Virtual Global Hackathon</dc:title>
  <dc:creator>Bhandari, Chitrakshi;Chitrakshi Bhandari;chitrakshi_bhandari@optum.com</dc:creator>
  <cp:lastModifiedBy>Bhandari, Chitrakshi</cp:lastModifiedBy>
  <cp:revision>49</cp:revision>
  <dcterms:created xsi:type="dcterms:W3CDTF">2020-07-28T00:06:20Z</dcterms:created>
  <dcterms:modified xsi:type="dcterms:W3CDTF">2021-08-06T17:16:04Z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0x0101009761BCFDB8C7FF47A831940D251B9BFB</vt:lpwstr>
  </property>
</Properties>
</file>